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4"/>
  </p:notesMasterIdLst>
  <p:sldIdLst>
    <p:sldId id="256" r:id="rId3"/>
    <p:sldId id="260" r:id="rId4"/>
    <p:sldId id="257" r:id="rId5"/>
    <p:sldId id="261" r:id="rId6"/>
    <p:sldId id="265" r:id="rId7"/>
    <p:sldId id="264" r:id="rId8"/>
    <p:sldId id="266" r:id="rId9"/>
    <p:sldId id="262" r:id="rId10"/>
    <p:sldId id="258" r:id="rId11"/>
    <p:sldId id="263" r:id="rId12"/>
    <p:sldId id="259" r:id="rId13"/>
  </p:sldIdLst>
  <p:sldSz cx="9144000" cy="6858000" type="screen4x3"/>
  <p:notesSz cx="6797675" cy="99282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62"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C3984019-3B6A-4260-B753-B5017DAB717D}" type="datetimeFigureOut">
              <a:rPr lang="de-DE" smtClean="0"/>
              <a:t>24.11.2018</a:t>
            </a:fld>
            <a:endParaRPr lang="de-DE"/>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769764BD-CE30-499C-BACF-F5EC424F1105}" type="slidenum">
              <a:rPr lang="de-DE" smtClean="0"/>
              <a:t>‹Nr.›</a:t>
            </a:fld>
            <a:endParaRPr lang="de-DE"/>
          </a:p>
        </p:txBody>
      </p:sp>
    </p:spTree>
    <p:extLst>
      <p:ext uri="{BB962C8B-B14F-4D97-AF65-F5344CB8AC3E}">
        <p14:creationId xmlns:p14="http://schemas.microsoft.com/office/powerpoint/2010/main" val="2881855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lienbildplatzhalter 1"/>
          <p:cNvSpPr>
            <a:spLocks noGrp="1" noRot="1" noChangeAspect="1" noTextEdit="1"/>
          </p:cNvSpPr>
          <p:nvPr>
            <p:ph type="sldImg"/>
          </p:nvPr>
        </p:nvSpPr>
        <p:spPr>
          <a:ln/>
        </p:spPr>
      </p:sp>
      <p:sp>
        <p:nvSpPr>
          <p:cNvPr id="20483" name="Notizenplatzhalter 2"/>
          <p:cNvSpPr>
            <a:spLocks noGrp="1"/>
          </p:cNvSpPr>
          <p:nvPr>
            <p:ph type="body" idx="1"/>
          </p:nvPr>
        </p:nvSpPr>
        <p:spPr>
          <a:noFill/>
        </p:spPr>
        <p:txBody>
          <a:bodyPr/>
          <a:lstStyle/>
          <a:p>
            <a:endParaRPr lang="de-DE" altLang="de-DE" smtClean="0"/>
          </a:p>
        </p:txBody>
      </p:sp>
      <p:sp>
        <p:nvSpPr>
          <p:cNvPr id="20484" name="Foliennummernplatzhalt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A0DE6EBA-88A4-4BF5-BA9C-0B494BC42A3C}" type="slidenum">
              <a:rPr lang="de-DE" altLang="de-DE">
                <a:solidFill>
                  <a:prstClr val="black"/>
                </a:solidFill>
              </a:rPr>
              <a:pPr eaLnBrk="1" hangingPunct="1">
                <a:spcBef>
                  <a:spcPct val="0"/>
                </a:spcBef>
              </a:pPr>
              <a:t>1</a:t>
            </a:fld>
            <a:endParaRPr lang="de-DE" altLang="de-DE">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9EBFBA69-9B28-4208-B0FE-87D967AED0F4}" type="slidenum">
              <a:rPr lang="de-DE" altLang="de-DE" smtClean="0"/>
              <a:pPr eaLnBrk="1" hangingPunct="1">
                <a:spcBef>
                  <a:spcPct val="0"/>
                </a:spcBef>
              </a:pPr>
              <a:t>4</a:t>
            </a:fld>
            <a:endParaRPr lang="de-DE" altLang="de-DE"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marL="228600" indent="-228600" eaLnBrk="1" hangingPunct="1"/>
            <a:r>
              <a:rPr lang="de-DE" altLang="de-DE" smtClean="0">
                <a:latin typeface="Arial" pitchFamily="34" charset="0"/>
              </a:rPr>
              <a:t>Zunächst einmal ganz kurz:</a:t>
            </a:r>
          </a:p>
          <a:p>
            <a:pPr marL="228600" indent="-228600" eaLnBrk="1" hangingPunct="1"/>
            <a:endParaRPr lang="de-DE" altLang="de-DE" smtClean="0">
              <a:latin typeface="Arial" pitchFamily="34" charset="0"/>
            </a:endParaRPr>
          </a:p>
          <a:p>
            <a:pPr marL="228600" indent="-228600" eaLnBrk="1" hangingPunct="1"/>
            <a:endParaRPr lang="de-DE" altLang="de-DE" smtClean="0">
              <a:latin typeface="Arial" pitchFamily="34" charset="0"/>
            </a:endParaRPr>
          </a:p>
          <a:p>
            <a:pPr marL="228600" indent="-228600" eaLnBrk="1" hangingPunct="1"/>
            <a:endParaRPr lang="de-DE" altLang="de-DE" smtClean="0">
              <a:latin typeface="Arial" pitchFamily="34" charset="0"/>
            </a:endParaRPr>
          </a:p>
          <a:p>
            <a:pPr marL="228600" indent="-228600" eaLnBrk="1" hangingPunct="1"/>
            <a:r>
              <a:rPr lang="de-DE" altLang="de-DE" smtClean="0">
                <a:latin typeface="Arial" pitchFamily="34" charset="0"/>
              </a:rPr>
              <a:t>(Die Körperempfindung Schmerz hat ihren Ausgangspunkt in der psychischen Wahrnehmung sowohl einer realen körperlichen oder psychischen Verletzung und Kränkung als auch einer angedrohten oder befürchteten Verletzung. Eine körperliche Verletzung ist immer mit einer psychischen Verletzung verbunden.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1BA50D42-C9CD-4801-B293-61D1F53EC57E}" type="datetimeFigureOut">
              <a:rPr lang="de-DE" smtClean="0"/>
              <a:t>24.11.2018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BA50D42-C9CD-4801-B293-61D1F53EC57E}" type="datetimeFigureOut">
              <a:rPr lang="de-DE" smtClean="0"/>
              <a:t>24.11.2018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 durch Klicken hinzufügen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BA50D42-C9CD-4801-B293-61D1F53EC57E}" type="datetimeFigureOut">
              <a:rPr lang="de-DE" smtClean="0"/>
              <a:t>24.11.2018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pic>
        <p:nvPicPr>
          <p:cNvPr id="4" name="Picture 7" descr="klinikum_logo_rgb V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21463" y="250825"/>
            <a:ext cx="2124075" cy="1176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descr="Bilderleiste"/>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4908550"/>
            <a:ext cx="9144000" cy="194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4213" y="1916113"/>
            <a:ext cx="7772400" cy="1470025"/>
          </a:xfrm>
        </p:spPr>
        <p:txBody>
          <a:bodyPr/>
          <a:lstStyle>
            <a:lvl1pPr algn="ctr">
              <a:defRPr/>
            </a:lvl1pPr>
          </a:lstStyle>
          <a:p>
            <a:pPr lvl="0"/>
            <a:r>
              <a:rPr lang="de-DE" noProof="0" smtClean="0"/>
              <a:t>Titelmasterformat durch Klicken bearbeiten</a:t>
            </a:r>
          </a:p>
        </p:txBody>
      </p:sp>
      <p:sp>
        <p:nvSpPr>
          <p:cNvPr id="3075" name="Rectangle 3"/>
          <p:cNvSpPr>
            <a:spLocks noGrp="1" noChangeArrowheads="1"/>
          </p:cNvSpPr>
          <p:nvPr>
            <p:ph type="subTitle" idx="1"/>
          </p:nvPr>
        </p:nvSpPr>
        <p:spPr>
          <a:xfrm>
            <a:off x="1403350" y="3644900"/>
            <a:ext cx="6400800" cy="1752600"/>
          </a:xfrm>
        </p:spPr>
        <p:txBody>
          <a:bodyPr/>
          <a:lstStyle>
            <a:lvl1pPr marL="0" indent="0" algn="ctr">
              <a:buFontTx/>
              <a:buNone/>
              <a:defRPr sz="1400"/>
            </a:lvl1pPr>
          </a:lstStyle>
          <a:p>
            <a:pPr lvl="0"/>
            <a:r>
              <a:rPr lang="de-DE" noProof="0" smtClean="0"/>
              <a:t>Formatvorlage des Untertitelmasters durch Klicken bearbeiten</a:t>
            </a:r>
          </a:p>
        </p:txBody>
      </p:sp>
      <p:sp>
        <p:nvSpPr>
          <p:cNvPr id="6" name="Rectangle 4"/>
          <p:cNvSpPr>
            <a:spLocks noGrp="1" noChangeArrowheads="1"/>
          </p:cNvSpPr>
          <p:nvPr>
            <p:ph type="dt" sz="half" idx="10"/>
          </p:nvPr>
        </p:nvSpPr>
        <p:spPr/>
        <p:txBody>
          <a:bodyPr/>
          <a:lstStyle>
            <a:lvl1pPr>
              <a:defRPr/>
            </a:lvl1pPr>
          </a:lstStyle>
          <a:p>
            <a:pPr>
              <a:defRPr/>
            </a:pPr>
            <a:endParaRPr lang="de-DE">
              <a:solidFill>
                <a:srgbClr val="000000"/>
              </a:solidFill>
            </a:endParaRPr>
          </a:p>
        </p:txBody>
      </p:sp>
      <p:sp>
        <p:nvSpPr>
          <p:cNvPr id="7" name="Rectangle 5"/>
          <p:cNvSpPr>
            <a:spLocks noGrp="1" noChangeArrowheads="1"/>
          </p:cNvSpPr>
          <p:nvPr>
            <p:ph type="ftr" sz="quarter" idx="11"/>
          </p:nvPr>
        </p:nvSpPr>
        <p:spPr/>
        <p:txBody>
          <a:bodyPr/>
          <a:lstStyle>
            <a:lvl1pPr>
              <a:defRPr/>
            </a:lvl1pPr>
          </a:lstStyle>
          <a:p>
            <a:pPr>
              <a:defRPr/>
            </a:pPr>
            <a:endParaRPr lang="de-DE">
              <a:solidFill>
                <a:srgbClr val="000000"/>
              </a:solidFill>
            </a:endParaRPr>
          </a:p>
        </p:txBody>
      </p:sp>
      <p:sp>
        <p:nvSpPr>
          <p:cNvPr id="8" name="Rectangle 6"/>
          <p:cNvSpPr>
            <a:spLocks noGrp="1" noChangeArrowheads="1"/>
          </p:cNvSpPr>
          <p:nvPr>
            <p:ph type="sldNum" sz="quarter" idx="12"/>
          </p:nvPr>
        </p:nvSpPr>
        <p:spPr/>
        <p:txBody>
          <a:bodyPr/>
          <a:lstStyle>
            <a:lvl1pPr>
              <a:defRPr/>
            </a:lvl1pPr>
          </a:lstStyle>
          <a:p>
            <a:pPr>
              <a:defRPr/>
            </a:pPr>
            <a:fld id="{92315B4B-3FDD-4BA3-900D-2F2CAD777CFA}" type="slidenum">
              <a:rPr lang="de-DE">
                <a:solidFill>
                  <a:srgbClr val="000000"/>
                </a:solidFill>
              </a:rPr>
              <a:pPr>
                <a:defRPr/>
              </a:pPr>
              <a:t>‹Nr.›</a:t>
            </a:fld>
            <a:endParaRPr lang="de-DE">
              <a:solidFill>
                <a:srgbClr val="000000"/>
              </a:solidFill>
            </a:endParaRPr>
          </a:p>
        </p:txBody>
      </p:sp>
    </p:spTree>
    <p:extLst>
      <p:ext uri="{BB962C8B-B14F-4D97-AF65-F5344CB8AC3E}">
        <p14:creationId xmlns:p14="http://schemas.microsoft.com/office/powerpoint/2010/main" val="6671381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de-DE">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de-DE">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4FC6E8B-0B29-4C73-9816-B6477E9CB217}" type="slidenum">
              <a:rPr lang="de-DE">
                <a:solidFill>
                  <a:srgbClr val="000000"/>
                </a:solidFill>
              </a:rPr>
              <a:pPr>
                <a:defRPr/>
              </a:pPr>
              <a:t>‹Nr.›</a:t>
            </a:fld>
            <a:endParaRPr lang="de-DE">
              <a:solidFill>
                <a:srgbClr val="000000"/>
              </a:solidFill>
            </a:endParaRPr>
          </a:p>
        </p:txBody>
      </p:sp>
    </p:spTree>
    <p:extLst>
      <p:ext uri="{BB962C8B-B14F-4D97-AF65-F5344CB8AC3E}">
        <p14:creationId xmlns:p14="http://schemas.microsoft.com/office/powerpoint/2010/main" val="26854343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endParaRPr lang="de-DE">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de-DE">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54E669E-321E-4934-84F6-D8F31A7A3D75}" type="slidenum">
              <a:rPr lang="de-DE">
                <a:solidFill>
                  <a:srgbClr val="000000"/>
                </a:solidFill>
              </a:rPr>
              <a:pPr>
                <a:defRPr/>
              </a:pPr>
              <a:t>‹Nr.›</a:t>
            </a:fld>
            <a:endParaRPr lang="de-DE">
              <a:solidFill>
                <a:srgbClr val="000000"/>
              </a:solidFill>
            </a:endParaRPr>
          </a:p>
        </p:txBody>
      </p:sp>
    </p:spTree>
    <p:extLst>
      <p:ext uri="{BB962C8B-B14F-4D97-AF65-F5344CB8AC3E}">
        <p14:creationId xmlns:p14="http://schemas.microsoft.com/office/powerpoint/2010/main" val="13674021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68313"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59313"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4"/>
          <p:cNvSpPr>
            <a:spLocks noGrp="1" noChangeArrowheads="1"/>
          </p:cNvSpPr>
          <p:nvPr>
            <p:ph type="dt" sz="half" idx="10"/>
          </p:nvPr>
        </p:nvSpPr>
        <p:spPr>
          <a:ln/>
        </p:spPr>
        <p:txBody>
          <a:bodyPr/>
          <a:lstStyle>
            <a:lvl1pPr>
              <a:defRPr/>
            </a:lvl1pPr>
          </a:lstStyle>
          <a:p>
            <a:pPr>
              <a:defRPr/>
            </a:pPr>
            <a:endParaRPr lang="de-DE">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de-DE">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E13FA9C-6B2C-4408-B69B-65BA025D7715}" type="slidenum">
              <a:rPr lang="de-DE">
                <a:solidFill>
                  <a:srgbClr val="000000"/>
                </a:solidFill>
              </a:rPr>
              <a:pPr>
                <a:defRPr/>
              </a:pPr>
              <a:t>‹Nr.›</a:t>
            </a:fld>
            <a:endParaRPr lang="de-DE">
              <a:solidFill>
                <a:srgbClr val="000000"/>
              </a:solidFill>
            </a:endParaRPr>
          </a:p>
        </p:txBody>
      </p:sp>
    </p:spTree>
    <p:extLst>
      <p:ext uri="{BB962C8B-B14F-4D97-AF65-F5344CB8AC3E}">
        <p14:creationId xmlns:p14="http://schemas.microsoft.com/office/powerpoint/2010/main" val="24181688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endParaRPr lang="de-DE">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de-DE">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4852297B-6909-4F09-AE98-DF1C208A0AFC}" type="slidenum">
              <a:rPr lang="de-DE">
                <a:solidFill>
                  <a:srgbClr val="000000"/>
                </a:solidFill>
              </a:rPr>
              <a:pPr>
                <a:defRPr/>
              </a:pPr>
              <a:t>‹Nr.›</a:t>
            </a:fld>
            <a:endParaRPr lang="de-DE">
              <a:solidFill>
                <a:srgbClr val="000000"/>
              </a:solidFill>
            </a:endParaRPr>
          </a:p>
        </p:txBody>
      </p:sp>
    </p:spTree>
    <p:extLst>
      <p:ext uri="{BB962C8B-B14F-4D97-AF65-F5344CB8AC3E}">
        <p14:creationId xmlns:p14="http://schemas.microsoft.com/office/powerpoint/2010/main" val="42540756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endParaRPr lang="de-DE">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de-DE">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7D2E0879-43A4-464C-A702-EF3F2F7E49FC}" type="slidenum">
              <a:rPr lang="de-DE">
                <a:solidFill>
                  <a:srgbClr val="000000"/>
                </a:solidFill>
              </a:rPr>
              <a:pPr>
                <a:defRPr/>
              </a:pPr>
              <a:t>‹Nr.›</a:t>
            </a:fld>
            <a:endParaRPr lang="de-DE">
              <a:solidFill>
                <a:srgbClr val="000000"/>
              </a:solidFill>
            </a:endParaRPr>
          </a:p>
        </p:txBody>
      </p:sp>
    </p:spTree>
    <p:extLst>
      <p:ext uri="{BB962C8B-B14F-4D97-AF65-F5344CB8AC3E}">
        <p14:creationId xmlns:p14="http://schemas.microsoft.com/office/powerpoint/2010/main" val="5085896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de-DE">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de-DE">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698C484E-37EA-4109-A54E-D1ACFF76143D}" type="slidenum">
              <a:rPr lang="de-DE">
                <a:solidFill>
                  <a:srgbClr val="000000"/>
                </a:solidFill>
              </a:rPr>
              <a:pPr>
                <a:defRPr/>
              </a:pPr>
              <a:t>‹Nr.›</a:t>
            </a:fld>
            <a:endParaRPr lang="de-DE">
              <a:solidFill>
                <a:srgbClr val="000000"/>
              </a:solidFill>
            </a:endParaRPr>
          </a:p>
        </p:txBody>
      </p:sp>
    </p:spTree>
    <p:extLst>
      <p:ext uri="{BB962C8B-B14F-4D97-AF65-F5344CB8AC3E}">
        <p14:creationId xmlns:p14="http://schemas.microsoft.com/office/powerpoint/2010/main" val="19957251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de-DE">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0CC2208-C3CB-4EC7-9A1F-8391F388E44E}" type="slidenum">
              <a:rPr lang="de-DE">
                <a:solidFill>
                  <a:srgbClr val="000000"/>
                </a:solidFill>
              </a:rPr>
              <a:pPr>
                <a:defRPr/>
              </a:pPr>
              <a:t>‹Nr.›</a:t>
            </a:fld>
            <a:endParaRPr lang="de-DE">
              <a:solidFill>
                <a:srgbClr val="000000"/>
              </a:solidFill>
            </a:endParaRPr>
          </a:p>
        </p:txBody>
      </p:sp>
    </p:spTree>
    <p:extLst>
      <p:ext uri="{BB962C8B-B14F-4D97-AF65-F5344CB8AC3E}">
        <p14:creationId xmlns:p14="http://schemas.microsoft.com/office/powerpoint/2010/main" val="2594872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BA50D42-C9CD-4801-B293-61D1F53EC57E}" type="datetimeFigureOut">
              <a:rPr lang="de-DE" smtClean="0"/>
              <a:t>24.11.2018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de-DE">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B0D77F1-9EC5-4453-BF84-952A8F828F54}" type="slidenum">
              <a:rPr lang="de-DE">
                <a:solidFill>
                  <a:srgbClr val="000000"/>
                </a:solidFill>
              </a:rPr>
              <a:pPr>
                <a:defRPr/>
              </a:pPr>
              <a:t>‹Nr.›</a:t>
            </a:fld>
            <a:endParaRPr lang="de-DE">
              <a:solidFill>
                <a:srgbClr val="000000"/>
              </a:solidFill>
            </a:endParaRPr>
          </a:p>
        </p:txBody>
      </p:sp>
    </p:spTree>
    <p:extLst>
      <p:ext uri="{BB962C8B-B14F-4D97-AF65-F5344CB8AC3E}">
        <p14:creationId xmlns:p14="http://schemas.microsoft.com/office/powerpoint/2010/main" val="7381055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de-DE">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de-DE">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5C97FB2-AA88-4050-BB7A-45E66E10F8E3}" type="slidenum">
              <a:rPr lang="de-DE">
                <a:solidFill>
                  <a:srgbClr val="000000"/>
                </a:solidFill>
              </a:rPr>
              <a:pPr>
                <a:defRPr/>
              </a:pPr>
              <a:t>‹Nr.›</a:t>
            </a:fld>
            <a:endParaRPr lang="de-DE">
              <a:solidFill>
                <a:srgbClr val="000000"/>
              </a:solidFill>
            </a:endParaRPr>
          </a:p>
        </p:txBody>
      </p:sp>
    </p:spTree>
    <p:extLst>
      <p:ext uri="{BB962C8B-B14F-4D97-AF65-F5344CB8AC3E}">
        <p14:creationId xmlns:p14="http://schemas.microsoft.com/office/powerpoint/2010/main" val="35374648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38925" y="333375"/>
            <a:ext cx="2058988" cy="579278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333375"/>
            <a:ext cx="6029325" cy="5792788"/>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de-DE">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de-DE">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60512E1-CB4F-4824-915A-D3B4699F9E88}" type="slidenum">
              <a:rPr lang="de-DE">
                <a:solidFill>
                  <a:srgbClr val="000000"/>
                </a:solidFill>
              </a:rPr>
              <a:pPr>
                <a:defRPr/>
              </a:pPr>
              <a:t>‹Nr.›</a:t>
            </a:fld>
            <a:endParaRPr lang="de-DE">
              <a:solidFill>
                <a:srgbClr val="000000"/>
              </a:solidFill>
            </a:endParaRPr>
          </a:p>
        </p:txBody>
      </p:sp>
    </p:spTree>
    <p:extLst>
      <p:ext uri="{BB962C8B-B14F-4D97-AF65-F5344CB8AC3E}">
        <p14:creationId xmlns:p14="http://schemas.microsoft.com/office/powerpoint/2010/main" val="15155787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333375"/>
            <a:ext cx="5986463" cy="1084263"/>
          </a:xfrm>
        </p:spPr>
        <p:txBody>
          <a:bodyPr/>
          <a:lstStyle/>
          <a:p>
            <a:r>
              <a:rPr lang="de-DE" smtClean="0"/>
              <a:t>Titelmasterformat durch Klicken bearbeiten</a:t>
            </a:r>
            <a:endParaRPr lang="de-DE"/>
          </a:p>
        </p:txBody>
      </p:sp>
      <p:sp>
        <p:nvSpPr>
          <p:cNvPr id="3" name="Tabellenplatzhalter 2"/>
          <p:cNvSpPr>
            <a:spLocks noGrp="1"/>
          </p:cNvSpPr>
          <p:nvPr>
            <p:ph type="tbl" idx="1"/>
          </p:nvPr>
        </p:nvSpPr>
        <p:spPr>
          <a:xfrm>
            <a:off x="468313" y="1600200"/>
            <a:ext cx="8229600" cy="4525963"/>
          </a:xfrm>
        </p:spPr>
        <p:txBody>
          <a:bodyPr/>
          <a:lstStyle/>
          <a:p>
            <a:pPr lvl="0"/>
            <a:endParaRPr lang="de-DE"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de-DE">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de-DE">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500765F-DD7F-444C-824D-B779F1C91B81}" type="slidenum">
              <a:rPr lang="de-DE">
                <a:solidFill>
                  <a:srgbClr val="000000"/>
                </a:solidFill>
              </a:rPr>
              <a:pPr>
                <a:defRPr/>
              </a:pPr>
              <a:t>‹Nr.›</a:t>
            </a:fld>
            <a:endParaRPr lang="de-DE">
              <a:solidFill>
                <a:srgbClr val="000000"/>
              </a:solidFill>
            </a:endParaRPr>
          </a:p>
        </p:txBody>
      </p:sp>
    </p:spTree>
    <p:extLst>
      <p:ext uri="{BB962C8B-B14F-4D97-AF65-F5344CB8AC3E}">
        <p14:creationId xmlns:p14="http://schemas.microsoft.com/office/powerpoint/2010/main" val="3355077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1BA50D42-C9CD-4801-B293-61D1F53EC57E}" type="datetimeFigureOut">
              <a:rPr lang="de-DE" smtClean="0"/>
              <a:t>24.11.2018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1BA50D42-C9CD-4801-B293-61D1F53EC57E}" type="datetimeFigureOut">
              <a:rPr lang="de-DE" smtClean="0"/>
              <a:t>24.11.2018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1BA50D42-C9CD-4801-B293-61D1F53EC57E}" type="datetimeFigureOut">
              <a:rPr lang="de-DE" smtClean="0"/>
              <a:t>24.11.2018</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1BA50D42-C9CD-4801-B293-61D1F53EC57E}" type="datetimeFigureOut">
              <a:rPr lang="de-DE" smtClean="0"/>
              <a:t>24.11.2018</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1BA50D42-C9CD-4801-B293-61D1F53EC57E}" type="datetimeFigureOut">
              <a:rPr lang="de-DE" smtClean="0"/>
              <a:t>24.11.2018</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1BA50D42-C9CD-4801-B293-61D1F53EC57E}" type="datetimeFigureOut">
              <a:rPr lang="de-DE" smtClean="0"/>
              <a:t>24.11.2018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1BA50D42-C9CD-4801-B293-61D1F53EC57E}" type="datetimeFigureOut">
              <a:rPr lang="de-DE" smtClean="0"/>
              <a:t>24.11.2018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A50D42-C9CD-4801-B293-61D1F53EC57E}" type="datetimeFigureOut">
              <a:rPr lang="de-DE" smtClean="0"/>
              <a:t>24.11.2018</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6AE60A-B69C-4790-82F7-3882EDF23186}" type="slidenum">
              <a:rPr lang="de-DE" smtClean="0"/>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33375"/>
            <a:ext cx="5986463" cy="1084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altLang="de-DE" smtClean="0"/>
              <a:t>Titelmasterformat durch Klicken bearbeiten</a:t>
            </a:r>
          </a:p>
        </p:txBody>
      </p:sp>
      <p:sp>
        <p:nvSpPr>
          <p:cNvPr id="1027" name="Rectangle 3"/>
          <p:cNvSpPr>
            <a:spLocks noGrp="1" noChangeArrowheads="1"/>
          </p:cNvSpPr>
          <p:nvPr>
            <p:ph type="body" idx="1"/>
          </p:nvPr>
        </p:nvSpPr>
        <p:spPr bwMode="auto">
          <a:xfrm>
            <a:off x="468313"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de-DE">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de-DE">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1603740E-A5B2-45A5-9C00-7FDB469786E9}" type="slidenum">
              <a:rPr lang="de-DE">
                <a:solidFill>
                  <a:srgbClr val="000000"/>
                </a:solidFill>
              </a:rPr>
              <a:pPr fontAlgn="base">
                <a:spcBef>
                  <a:spcPct val="0"/>
                </a:spcBef>
                <a:spcAft>
                  <a:spcPct val="0"/>
                </a:spcAft>
                <a:defRPr/>
              </a:pPr>
              <a:t>‹Nr.›</a:t>
            </a:fld>
            <a:endParaRPr lang="de-DE">
              <a:solidFill>
                <a:srgbClr val="000000"/>
              </a:solidFill>
            </a:endParaRPr>
          </a:p>
        </p:txBody>
      </p:sp>
      <p:pic>
        <p:nvPicPr>
          <p:cNvPr id="1031" name="Picture 7" descr="klinikum_logo_rgb V2"/>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621463" y="250825"/>
            <a:ext cx="2124075" cy="1176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11" descr="Bilderleiste"/>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6121400"/>
            <a:ext cx="3455988"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12" descr="Bilderleiste"/>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3419475" y="6121400"/>
            <a:ext cx="3455988"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Picture 13" descr="Bilderleiste"/>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6877050" y="6121400"/>
            <a:ext cx="3455988"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5" name="Line 14"/>
          <p:cNvSpPr>
            <a:spLocks noChangeShapeType="1"/>
          </p:cNvSpPr>
          <p:nvPr userDrawn="1"/>
        </p:nvSpPr>
        <p:spPr bwMode="auto">
          <a:xfrm>
            <a:off x="468313" y="1484313"/>
            <a:ext cx="8207375" cy="0"/>
          </a:xfrm>
          <a:prstGeom prst="line">
            <a:avLst/>
          </a:prstGeom>
          <a:noFill/>
          <a:ln w="15875">
            <a:solidFill>
              <a:srgbClr val="004975"/>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de-DE" smtClean="0">
              <a:solidFill>
                <a:srgbClr val="000000"/>
              </a:solidFill>
            </a:endParaRPr>
          </a:p>
        </p:txBody>
      </p:sp>
    </p:spTree>
    <p:extLst>
      <p:ext uri="{BB962C8B-B14F-4D97-AF65-F5344CB8AC3E}">
        <p14:creationId xmlns:p14="http://schemas.microsoft.com/office/powerpoint/2010/main" val="27198208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Arial" charset="0"/>
        </a:defRPr>
      </a:lvl2pPr>
      <a:lvl3pPr algn="l" rtl="0" eaLnBrk="0" fontAlgn="base" hangingPunct="0">
        <a:spcBef>
          <a:spcPct val="0"/>
        </a:spcBef>
        <a:spcAft>
          <a:spcPct val="0"/>
        </a:spcAft>
        <a:defRPr sz="2800">
          <a:solidFill>
            <a:schemeClr val="tx2"/>
          </a:solidFill>
          <a:latin typeface="Arial" charset="0"/>
        </a:defRPr>
      </a:lvl3pPr>
      <a:lvl4pPr algn="l" rtl="0" eaLnBrk="0" fontAlgn="base" hangingPunct="0">
        <a:spcBef>
          <a:spcPct val="0"/>
        </a:spcBef>
        <a:spcAft>
          <a:spcPct val="0"/>
        </a:spcAft>
        <a:defRPr sz="2800">
          <a:solidFill>
            <a:schemeClr val="tx2"/>
          </a:solidFill>
          <a:latin typeface="Arial" charset="0"/>
        </a:defRPr>
      </a:lvl4pPr>
      <a:lvl5pPr algn="l" rtl="0" eaLnBrk="0" fontAlgn="base" hangingPunct="0">
        <a:spcBef>
          <a:spcPct val="0"/>
        </a:spcBef>
        <a:spcAft>
          <a:spcPct val="0"/>
        </a:spcAft>
        <a:defRPr sz="2800">
          <a:solidFill>
            <a:schemeClr val="tx2"/>
          </a:solidFill>
          <a:latin typeface="Arial" charset="0"/>
        </a:defRPr>
      </a:lvl5pPr>
      <a:lvl6pPr marL="457200" algn="l" rtl="0" fontAlgn="base">
        <a:spcBef>
          <a:spcPct val="0"/>
        </a:spcBef>
        <a:spcAft>
          <a:spcPct val="0"/>
        </a:spcAft>
        <a:defRPr sz="2800">
          <a:solidFill>
            <a:schemeClr val="tx2"/>
          </a:solidFill>
          <a:latin typeface="Arial" charset="0"/>
        </a:defRPr>
      </a:lvl6pPr>
      <a:lvl7pPr marL="914400" algn="l" rtl="0" fontAlgn="base">
        <a:spcBef>
          <a:spcPct val="0"/>
        </a:spcBef>
        <a:spcAft>
          <a:spcPct val="0"/>
        </a:spcAft>
        <a:defRPr sz="2800">
          <a:solidFill>
            <a:schemeClr val="tx2"/>
          </a:solidFill>
          <a:latin typeface="Arial" charset="0"/>
        </a:defRPr>
      </a:lvl7pPr>
      <a:lvl8pPr marL="1371600" algn="l" rtl="0" fontAlgn="base">
        <a:spcBef>
          <a:spcPct val="0"/>
        </a:spcBef>
        <a:spcAft>
          <a:spcPct val="0"/>
        </a:spcAft>
        <a:defRPr sz="2800">
          <a:solidFill>
            <a:schemeClr val="tx2"/>
          </a:solidFill>
          <a:latin typeface="Arial" charset="0"/>
        </a:defRPr>
      </a:lvl8pPr>
      <a:lvl9pPr marL="1828800" algn="l" rtl="0" fontAlgn="base">
        <a:spcBef>
          <a:spcPct val="0"/>
        </a:spcBef>
        <a:spcAft>
          <a:spcPct val="0"/>
        </a:spcAft>
        <a:defRPr sz="2800">
          <a:solidFill>
            <a:schemeClr val="tx2"/>
          </a:solidFill>
          <a:latin typeface="Arial" charset="0"/>
        </a:defRPr>
      </a:lvl9pPr>
    </p:titleStyle>
    <p:bodyStyle>
      <a:lvl1pPr marL="342900" indent="-342900" algn="l" rtl="0" eaLnBrk="0" fontAlgn="base" hangingPunct="0">
        <a:spcBef>
          <a:spcPct val="20000"/>
        </a:spcBef>
        <a:spcAft>
          <a:spcPct val="0"/>
        </a:spcAft>
        <a:buChar char="•"/>
        <a:defRPr>
          <a:solidFill>
            <a:schemeClr val="tx1"/>
          </a:solidFill>
          <a:latin typeface="+mn-lt"/>
          <a:ea typeface="+mn-ea"/>
          <a:cs typeface="+mn-cs"/>
        </a:defRPr>
      </a:lvl1pPr>
      <a:lvl2pPr marL="742950" indent="-285750" algn="l" rtl="0" eaLnBrk="0" fontAlgn="base" hangingPunct="0">
        <a:spcBef>
          <a:spcPct val="20000"/>
        </a:spcBef>
        <a:spcAft>
          <a:spcPct val="0"/>
        </a:spcAft>
        <a:buChar char="–"/>
        <a:defRPr sz="1600">
          <a:solidFill>
            <a:schemeClr val="tx1"/>
          </a:solidFill>
          <a:latin typeface="+mn-lt"/>
        </a:defRPr>
      </a:lvl2pPr>
      <a:lvl3pPr marL="1143000" indent="-228600" algn="l" rtl="0" eaLnBrk="0" fontAlgn="base" hangingPunct="0">
        <a:spcBef>
          <a:spcPct val="20000"/>
        </a:spcBef>
        <a:spcAft>
          <a:spcPct val="0"/>
        </a:spcAft>
        <a:buChar char="•"/>
        <a:defRPr sz="1400">
          <a:solidFill>
            <a:schemeClr val="tx1"/>
          </a:solidFill>
          <a:latin typeface="+mn-lt"/>
        </a:defRPr>
      </a:lvl3pPr>
      <a:lvl4pPr marL="1600200" indent="-228600" algn="l" rtl="0" eaLnBrk="0" fontAlgn="base" hangingPunct="0">
        <a:spcBef>
          <a:spcPct val="20000"/>
        </a:spcBef>
        <a:spcAft>
          <a:spcPct val="0"/>
        </a:spcAft>
        <a:buChar char="–"/>
        <a:defRPr sz="1200">
          <a:solidFill>
            <a:schemeClr val="tx1"/>
          </a:solidFill>
          <a:latin typeface="+mn-lt"/>
        </a:defRPr>
      </a:lvl4pPr>
      <a:lvl5pPr marL="2057400" indent="-228600" algn="l" rtl="0" eaLnBrk="0" fontAlgn="base" hangingPunct="0">
        <a:spcBef>
          <a:spcPct val="20000"/>
        </a:spcBef>
        <a:spcAft>
          <a:spcPct val="0"/>
        </a:spcAft>
        <a:buChar char="»"/>
        <a:defRPr sz="1000">
          <a:solidFill>
            <a:schemeClr val="tx1"/>
          </a:solidFill>
          <a:latin typeface="+mn-lt"/>
        </a:defRPr>
      </a:lvl5pPr>
      <a:lvl6pPr marL="2514600" indent="-228600" algn="l" rtl="0" fontAlgn="base">
        <a:spcBef>
          <a:spcPct val="20000"/>
        </a:spcBef>
        <a:spcAft>
          <a:spcPct val="0"/>
        </a:spcAft>
        <a:buChar char="»"/>
        <a:defRPr sz="1000">
          <a:solidFill>
            <a:schemeClr val="tx1"/>
          </a:solidFill>
          <a:latin typeface="+mn-lt"/>
        </a:defRPr>
      </a:lvl6pPr>
      <a:lvl7pPr marL="2971800" indent="-228600" algn="l" rtl="0" fontAlgn="base">
        <a:spcBef>
          <a:spcPct val="20000"/>
        </a:spcBef>
        <a:spcAft>
          <a:spcPct val="0"/>
        </a:spcAft>
        <a:buChar char="»"/>
        <a:defRPr sz="1000">
          <a:solidFill>
            <a:schemeClr val="tx1"/>
          </a:solidFill>
          <a:latin typeface="+mn-lt"/>
        </a:defRPr>
      </a:lvl7pPr>
      <a:lvl8pPr marL="3429000" indent="-228600" algn="l" rtl="0" fontAlgn="base">
        <a:spcBef>
          <a:spcPct val="20000"/>
        </a:spcBef>
        <a:spcAft>
          <a:spcPct val="0"/>
        </a:spcAft>
        <a:buChar char="»"/>
        <a:defRPr sz="1000">
          <a:solidFill>
            <a:schemeClr val="tx1"/>
          </a:solidFill>
          <a:latin typeface="+mn-lt"/>
        </a:defRPr>
      </a:lvl8pPr>
      <a:lvl9pPr marL="3886200" indent="-228600" algn="l" rtl="0" fontAlgn="base">
        <a:spcBef>
          <a:spcPct val="20000"/>
        </a:spcBef>
        <a:spcAft>
          <a:spcPct val="0"/>
        </a:spcAft>
        <a:buChar char="»"/>
        <a:defRPr sz="1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subTitle" idx="1"/>
          </p:nvPr>
        </p:nvSpPr>
        <p:spPr/>
        <p:txBody>
          <a:bodyPr/>
          <a:lstStyle/>
          <a:p>
            <a:pPr marL="609600" indent="-609600" eaLnBrk="1" hangingPunct="1"/>
            <a:r>
              <a:rPr lang="de-DE" altLang="de-DE" sz="1600" b="1" dirty="0" smtClean="0"/>
              <a:t>Multimodale Schmerztherapie</a:t>
            </a:r>
          </a:p>
          <a:p>
            <a:pPr marL="609600" indent="-609600" eaLnBrk="1" hangingPunct="1"/>
            <a:r>
              <a:rPr lang="de-DE" altLang="de-DE" sz="1600" b="1" dirty="0" smtClean="0"/>
              <a:t>Psychologische Abteilung, Donau Isar Klinikum Landau</a:t>
            </a:r>
            <a:endParaRPr lang="de-DE" altLang="de-DE" b="1" dirty="0" smtClean="0"/>
          </a:p>
          <a:p>
            <a:pPr marL="609600" indent="-609600" eaLnBrk="1" hangingPunct="1"/>
            <a:r>
              <a:rPr lang="de-DE" altLang="de-DE" b="1" dirty="0" smtClean="0"/>
              <a:t>Dipl.-Psychologe Christopher Walz</a:t>
            </a:r>
          </a:p>
        </p:txBody>
      </p:sp>
      <p:sp>
        <p:nvSpPr>
          <p:cNvPr id="6147" name="Titel 1"/>
          <p:cNvSpPr>
            <a:spLocks noGrp="1"/>
          </p:cNvSpPr>
          <p:nvPr>
            <p:ph type="ctrTitle"/>
          </p:nvPr>
        </p:nvSpPr>
        <p:spPr/>
        <p:txBody>
          <a:bodyPr/>
          <a:lstStyle/>
          <a:p>
            <a:r>
              <a:rPr lang="de-DE" altLang="de-DE" sz="3600" dirty="0" smtClean="0">
                <a:solidFill>
                  <a:schemeClr val="accent2"/>
                </a:solidFill>
              </a:rPr>
              <a:t>Glaube(n) </a:t>
            </a:r>
            <a:r>
              <a:rPr lang="de-DE" altLang="de-DE" sz="3600" dirty="0" smtClean="0">
                <a:solidFill>
                  <a:schemeClr val="tx1"/>
                </a:solidFill>
              </a:rPr>
              <a:t>und</a:t>
            </a:r>
            <a:r>
              <a:rPr lang="de-DE" altLang="de-DE" sz="3600" dirty="0" smtClean="0">
                <a:solidFill>
                  <a:schemeClr val="accent2"/>
                </a:solidFill>
              </a:rPr>
              <a:t> persönliche </a:t>
            </a:r>
            <a:r>
              <a:rPr lang="de-DE" altLang="de-DE" sz="3600" dirty="0" smtClean="0">
                <a:solidFill>
                  <a:srgbClr val="00B050"/>
                </a:solidFill>
              </a:rPr>
              <a:t>Ziele</a:t>
            </a:r>
          </a:p>
        </p:txBody>
      </p:sp>
    </p:spTree>
    <p:extLst>
      <p:ext uri="{BB962C8B-B14F-4D97-AF65-F5344CB8AC3E}">
        <p14:creationId xmlns:p14="http://schemas.microsoft.com/office/powerpoint/2010/main" val="15436833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smtClean="0">
                <a:solidFill>
                  <a:srgbClr val="0033CC"/>
                </a:solidFill>
              </a:rPr>
              <a:t>Akzeptanz und Achtsamkeit –</a:t>
            </a:r>
            <a:br>
              <a:rPr lang="de-DE" altLang="de-DE" dirty="0" smtClean="0">
                <a:solidFill>
                  <a:srgbClr val="0033CC"/>
                </a:solidFill>
              </a:rPr>
            </a:br>
            <a:r>
              <a:rPr lang="de-DE" altLang="de-DE" dirty="0" smtClean="0">
                <a:solidFill>
                  <a:srgbClr val="0033CC"/>
                </a:solidFill>
              </a:rPr>
              <a:t>Ressourcen und Genuss</a:t>
            </a:r>
          </a:p>
        </p:txBody>
      </p:sp>
      <p:sp>
        <p:nvSpPr>
          <p:cNvPr id="14339" name="Inhaltsplatzhalter 1"/>
          <p:cNvSpPr>
            <a:spLocks noGrp="1"/>
          </p:cNvSpPr>
          <p:nvPr>
            <p:ph idx="1"/>
          </p:nvPr>
        </p:nvSpPr>
        <p:spPr/>
        <p:txBody>
          <a:bodyPr/>
          <a:lstStyle/>
          <a:p>
            <a:r>
              <a:rPr lang="de-DE" altLang="de-DE" dirty="0" smtClean="0"/>
              <a:t>Als „Ressource“ kann darf </a:t>
            </a:r>
            <a:r>
              <a:rPr lang="de-DE" altLang="de-DE" b="1" dirty="0" smtClean="0"/>
              <a:t>alles</a:t>
            </a:r>
            <a:r>
              <a:rPr lang="de-DE" altLang="de-DE" dirty="0" smtClean="0"/>
              <a:t> bezeichnet werden, was Ihnen in irgendeiner Weise Kraft zuführt. </a:t>
            </a:r>
          </a:p>
          <a:p>
            <a:r>
              <a:rPr lang="de-DE" altLang="de-DE" dirty="0" smtClean="0"/>
              <a:t>Dazu gehören ebenso innere Fähigkeiten und Eigenschaften der Person, wie „äußere“ Ressourcen, z.B. </a:t>
            </a:r>
            <a:r>
              <a:rPr lang="de-DE" altLang="de-DE" dirty="0" smtClean="0">
                <a:solidFill>
                  <a:schemeClr val="accent2"/>
                </a:solidFill>
              </a:rPr>
              <a:t>eine Aufgabe zu haben</a:t>
            </a:r>
            <a:r>
              <a:rPr lang="de-DE" altLang="de-DE" dirty="0" smtClean="0"/>
              <a:t>, Gesundheit, Hobbys oder materielle Dinge wie Geld oder ein Auto, </a:t>
            </a:r>
            <a:r>
              <a:rPr lang="de-DE" altLang="de-DE" dirty="0" smtClean="0">
                <a:solidFill>
                  <a:schemeClr val="accent2"/>
                </a:solidFill>
              </a:rPr>
              <a:t>sowie Familie oder Freunde</a:t>
            </a:r>
            <a:r>
              <a:rPr lang="de-DE" altLang="de-DE" dirty="0" smtClean="0"/>
              <a:t>. </a:t>
            </a:r>
          </a:p>
          <a:p>
            <a:r>
              <a:rPr lang="de-DE" altLang="de-DE" b="1" dirty="0" smtClean="0">
                <a:solidFill>
                  <a:schemeClr val="accent2"/>
                </a:solidFill>
              </a:rPr>
              <a:t>Schauen Sie auf die Qualität ihrer Beziehungen!</a:t>
            </a:r>
          </a:p>
          <a:p>
            <a:r>
              <a:rPr lang="de-DE" altLang="de-DE" b="1" dirty="0" smtClean="0">
                <a:solidFill>
                  <a:schemeClr val="accent2"/>
                </a:solidFill>
              </a:rPr>
              <a:t>Diese  Ausrichtung auf (ihre persönlichen) Kraftquellen und damit ihre ständige Aktivierung geschieht stets im gegenwärtigen Moment – mit Achtsamkeit – in einer </a:t>
            </a:r>
            <a:r>
              <a:rPr lang="de-DE" altLang="de-DE" b="1" dirty="0">
                <a:solidFill>
                  <a:schemeClr val="accent2"/>
                </a:solidFill>
              </a:rPr>
              <a:t>Haltung von </a:t>
            </a:r>
            <a:r>
              <a:rPr lang="de-DE" altLang="de-DE" b="1" dirty="0" smtClean="0">
                <a:solidFill>
                  <a:schemeClr val="accent2"/>
                </a:solidFill>
              </a:rPr>
              <a:t>Akzeptanz. </a:t>
            </a:r>
          </a:p>
          <a:p>
            <a:endParaRPr lang="de-DE" altLang="de-DE" sz="1600" dirty="0" smtClean="0"/>
          </a:p>
          <a:p>
            <a:r>
              <a:rPr lang="de-DE" altLang="de-DE" sz="1600" dirty="0" smtClean="0"/>
              <a:t>Beispiele: Konzentrieren Sie sich bewusst auf den Geschmack von Speisen! Nehmen Sie bewusst Gerüche in ihrer Umgebung wahr! Beschreiben Sie genau, was Sie im Augenblick sehen! Konzentrieren Sie sich auf die Empfindungen Ihrer Haut! Nehmen Sie bewusst alltägliche Geräusche wahr!</a:t>
            </a:r>
          </a:p>
          <a:p>
            <a:endParaRPr lang="de-DE" altLang="de-DE" dirty="0" smtClean="0">
              <a:solidFill>
                <a:srgbClr val="0033CC"/>
              </a:solidFill>
            </a:endParaRPr>
          </a:p>
        </p:txBody>
      </p:sp>
    </p:spTree>
    <p:extLst>
      <p:ext uri="{BB962C8B-B14F-4D97-AF65-F5344CB8AC3E}">
        <p14:creationId xmlns:p14="http://schemas.microsoft.com/office/powerpoint/2010/main" val="7689438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6"/>
          <p:cNvGrpSpPr>
            <a:grpSpLocks/>
          </p:cNvGrpSpPr>
          <p:nvPr/>
        </p:nvGrpSpPr>
        <p:grpSpPr bwMode="auto">
          <a:xfrm>
            <a:off x="708025" y="2484438"/>
            <a:ext cx="7715250" cy="1304925"/>
            <a:chOff x="446" y="1565"/>
            <a:chExt cx="4860" cy="822"/>
          </a:xfrm>
        </p:grpSpPr>
        <p:sp>
          <p:nvSpPr>
            <p:cNvPr id="13316" name="WordArt 7"/>
            <p:cNvSpPr>
              <a:spLocks noChangeArrowheads="1" noChangeShapeType="1" noTextEdit="1"/>
            </p:cNvSpPr>
            <p:nvPr/>
          </p:nvSpPr>
          <p:spPr bwMode="auto">
            <a:xfrm>
              <a:off x="446" y="1565"/>
              <a:ext cx="4860" cy="312"/>
            </a:xfrm>
            <a:prstGeom prst="rect">
              <a:avLst/>
            </a:prstGeom>
          </p:spPr>
          <p:txBody>
            <a:bodyPr spcFirstLastPara="1" wrap="none" fromWordArt="1">
              <a:prstTxWarp prst="textArchUp">
                <a:avLst>
                  <a:gd name="adj" fmla="val 10800000"/>
                </a:avLst>
              </a:prstTxWarp>
            </a:bodyPr>
            <a:lstStyle/>
            <a:p>
              <a:pPr algn="dist"/>
              <a:r>
                <a:rPr lang="de-DE" kern="10">
                  <a:ln w="9525">
                    <a:solidFill>
                      <a:srgbClr val="969696"/>
                    </a:solidFill>
                    <a:round/>
                    <a:headEnd/>
                    <a:tailEnd/>
                  </a:ln>
                  <a:solidFill>
                    <a:srgbClr val="969696"/>
                  </a:solidFill>
                  <a:latin typeface="Arial Black"/>
                </a:rPr>
                <a:t>Vielen Dank für Ihre Aufmerksamkeit !</a:t>
              </a:r>
            </a:p>
          </p:txBody>
        </p:sp>
        <p:sp>
          <p:nvSpPr>
            <p:cNvPr id="13317" name="Arc 8"/>
            <p:cNvSpPr>
              <a:spLocks/>
            </p:cNvSpPr>
            <p:nvPr/>
          </p:nvSpPr>
          <p:spPr bwMode="auto">
            <a:xfrm rot="-131220">
              <a:off x="522" y="1811"/>
              <a:ext cx="4708" cy="576"/>
            </a:xfrm>
            <a:custGeom>
              <a:avLst/>
              <a:gdLst>
                <a:gd name="T0" fmla="*/ 0 w 25628"/>
                <a:gd name="T1" fmla="*/ 0 h 21600"/>
                <a:gd name="T2" fmla="*/ 0 w 25628"/>
                <a:gd name="T3" fmla="*/ 0 h 21600"/>
                <a:gd name="T4" fmla="*/ 0 w 25628"/>
                <a:gd name="T5" fmla="*/ 0 h 21600"/>
                <a:gd name="T6" fmla="*/ 0 60000 65536"/>
                <a:gd name="T7" fmla="*/ 0 60000 65536"/>
                <a:gd name="T8" fmla="*/ 0 60000 65536"/>
              </a:gdLst>
              <a:ahLst/>
              <a:cxnLst>
                <a:cxn ang="T6">
                  <a:pos x="T0" y="T1"/>
                </a:cxn>
                <a:cxn ang="T7">
                  <a:pos x="T2" y="T3"/>
                </a:cxn>
                <a:cxn ang="T8">
                  <a:pos x="T4" y="T5"/>
                </a:cxn>
              </a:cxnLst>
              <a:rect l="0" t="0" r="r" b="b"/>
              <a:pathLst>
                <a:path w="25628" h="21600" fill="none" extrusionOk="0">
                  <a:moveTo>
                    <a:pt x="0" y="1965"/>
                  </a:moveTo>
                  <a:cubicBezTo>
                    <a:pt x="2824" y="670"/>
                    <a:pt x="5894" y="-1"/>
                    <a:pt x="9002" y="0"/>
                  </a:cubicBezTo>
                  <a:cubicBezTo>
                    <a:pt x="15430" y="0"/>
                    <a:pt x="21524" y="2863"/>
                    <a:pt x="25627" y="7811"/>
                  </a:cubicBezTo>
                </a:path>
                <a:path w="25628" h="21600" stroke="0" extrusionOk="0">
                  <a:moveTo>
                    <a:pt x="0" y="1965"/>
                  </a:moveTo>
                  <a:cubicBezTo>
                    <a:pt x="2824" y="670"/>
                    <a:pt x="5894" y="-1"/>
                    <a:pt x="9002" y="0"/>
                  </a:cubicBezTo>
                  <a:cubicBezTo>
                    <a:pt x="15430" y="0"/>
                    <a:pt x="21524" y="2863"/>
                    <a:pt x="25627" y="7811"/>
                  </a:cubicBezTo>
                  <a:lnTo>
                    <a:pt x="9002" y="21600"/>
                  </a:lnTo>
                  <a:lnTo>
                    <a:pt x="0" y="1965"/>
                  </a:lnTo>
                  <a:close/>
                </a:path>
              </a:pathLst>
            </a:custGeom>
            <a:noFill/>
            <a:ln w="76200">
              <a:solidFill>
                <a:srgbClr val="96969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grpSp>
      <p:sp>
        <p:nvSpPr>
          <p:cNvPr id="13315" name="Titel 5"/>
          <p:cNvSpPr>
            <a:spLocks noGrp="1"/>
          </p:cNvSpPr>
          <p:nvPr>
            <p:ph type="title"/>
          </p:nvPr>
        </p:nvSpPr>
        <p:spPr/>
        <p:txBody>
          <a:bodyPr/>
          <a:lstStyle/>
          <a:p>
            <a:endParaRPr lang="de-DE" altLang="de-DE" dirty="0" smtClean="0"/>
          </a:p>
        </p:txBody>
      </p:sp>
    </p:spTree>
    <p:extLst>
      <p:ext uri="{BB962C8B-B14F-4D97-AF65-F5344CB8AC3E}">
        <p14:creationId xmlns:p14="http://schemas.microsoft.com/office/powerpoint/2010/main" val="2319583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el 1"/>
          <p:cNvSpPr>
            <a:spLocks noGrp="1"/>
          </p:cNvSpPr>
          <p:nvPr>
            <p:ph type="title"/>
          </p:nvPr>
        </p:nvSpPr>
        <p:spPr/>
        <p:txBody>
          <a:bodyPr/>
          <a:lstStyle/>
          <a:p>
            <a:r>
              <a:rPr lang="de-DE" altLang="de-DE" sz="3200" dirty="0" smtClean="0">
                <a:solidFill>
                  <a:srgbClr val="0033CC"/>
                </a:solidFill>
              </a:rPr>
              <a:t>Der</a:t>
            </a:r>
            <a:r>
              <a:rPr lang="de-DE" altLang="de-DE" sz="3200" dirty="0" smtClean="0">
                <a:solidFill>
                  <a:srgbClr val="0033CC"/>
                </a:solidFill>
              </a:rPr>
              <a:t> „ganze“ Mensch! - Prozessglaube</a:t>
            </a:r>
            <a:endParaRPr lang="de-DE" altLang="de-DE" sz="3200" dirty="0" smtClean="0">
              <a:solidFill>
                <a:srgbClr val="0033CC"/>
              </a:solidFill>
            </a:endParaRPr>
          </a:p>
        </p:txBody>
      </p:sp>
      <p:sp>
        <p:nvSpPr>
          <p:cNvPr id="2" name="Inhaltsplatzhalter 1"/>
          <p:cNvSpPr>
            <a:spLocks noGrp="1"/>
          </p:cNvSpPr>
          <p:nvPr>
            <p:ph idx="1"/>
          </p:nvPr>
        </p:nvSpPr>
        <p:spPr/>
        <p:txBody>
          <a:bodyPr/>
          <a:lstStyle/>
          <a:p>
            <a:pPr marL="0" indent="0">
              <a:buFontTx/>
              <a:buNone/>
              <a:defRPr/>
            </a:pPr>
            <a:endParaRPr lang="de-DE" altLang="de-DE" sz="2000" dirty="0" smtClean="0"/>
          </a:p>
          <a:p>
            <a:pPr marL="0" indent="0">
              <a:buFontTx/>
              <a:buNone/>
              <a:defRPr/>
            </a:pPr>
            <a:endParaRPr lang="de-DE" altLang="de-DE" sz="2000" dirty="0" smtClean="0"/>
          </a:p>
          <a:p>
            <a:pPr marL="0" indent="0">
              <a:buFontTx/>
              <a:buNone/>
              <a:defRPr/>
            </a:pPr>
            <a:r>
              <a:rPr lang="de-DE" altLang="de-DE" sz="2400" dirty="0" smtClean="0"/>
              <a:t>In der modernen Schmerztherapie geht es </a:t>
            </a:r>
            <a:r>
              <a:rPr lang="de-DE" altLang="de-DE" sz="2400" b="1" dirty="0" smtClean="0">
                <a:solidFill>
                  <a:schemeClr val="accent2"/>
                </a:solidFill>
              </a:rPr>
              <a:t>nicht</a:t>
            </a:r>
            <a:r>
              <a:rPr lang="de-DE" altLang="de-DE" sz="2400" dirty="0" smtClean="0">
                <a:solidFill>
                  <a:schemeClr val="accent2"/>
                </a:solidFill>
              </a:rPr>
              <a:t> mehr </a:t>
            </a:r>
            <a:r>
              <a:rPr lang="de-DE" altLang="de-DE" sz="2400" dirty="0" smtClean="0"/>
              <a:t>um </a:t>
            </a:r>
            <a:r>
              <a:rPr lang="de-DE" altLang="de-DE" sz="2400" dirty="0" smtClean="0">
                <a:solidFill>
                  <a:srgbClr val="00B050"/>
                </a:solidFill>
              </a:rPr>
              <a:t>Trennung</a:t>
            </a:r>
            <a:r>
              <a:rPr lang="de-DE" altLang="de-DE" sz="2400" dirty="0" smtClean="0"/>
              <a:t> oder </a:t>
            </a:r>
            <a:r>
              <a:rPr lang="de-DE" altLang="de-DE" sz="2400" dirty="0" smtClean="0">
                <a:solidFill>
                  <a:srgbClr val="00B050"/>
                </a:solidFill>
              </a:rPr>
              <a:t>Aufteilung</a:t>
            </a:r>
            <a:r>
              <a:rPr lang="de-DE" altLang="de-DE" sz="2400" dirty="0" smtClean="0"/>
              <a:t> in </a:t>
            </a:r>
            <a:r>
              <a:rPr lang="de-DE" altLang="de-DE" sz="2400" dirty="0" smtClean="0"/>
              <a:t>körperlich, seelisch oder geistig „verursachte“ </a:t>
            </a:r>
            <a:r>
              <a:rPr lang="de-DE" altLang="de-DE" sz="2400" dirty="0" smtClean="0"/>
              <a:t>Schmerzen, </a:t>
            </a:r>
            <a:r>
              <a:rPr lang="de-DE" altLang="de-DE" sz="2400" b="1" dirty="0" smtClean="0">
                <a:solidFill>
                  <a:schemeClr val="accent2"/>
                </a:solidFill>
              </a:rPr>
              <a:t>sondern</a:t>
            </a:r>
            <a:r>
              <a:rPr lang="de-DE" altLang="de-DE" sz="2400" dirty="0" smtClean="0"/>
              <a:t>… </a:t>
            </a:r>
          </a:p>
          <a:p>
            <a:pPr marL="0" indent="0">
              <a:buFontTx/>
              <a:buNone/>
              <a:defRPr/>
            </a:pPr>
            <a:endParaRPr lang="de-DE" altLang="de-DE" sz="2400" dirty="0" smtClean="0">
              <a:solidFill>
                <a:srgbClr val="0033CC"/>
              </a:solidFill>
            </a:endParaRPr>
          </a:p>
          <a:p>
            <a:pPr marL="0" indent="0">
              <a:buFontTx/>
              <a:buNone/>
              <a:defRPr/>
            </a:pPr>
            <a:r>
              <a:rPr lang="de-DE" altLang="de-DE" sz="2400" dirty="0" smtClean="0">
                <a:solidFill>
                  <a:srgbClr val="0033CC"/>
                </a:solidFill>
              </a:rPr>
              <a:t>…jede Art von </a:t>
            </a:r>
            <a:r>
              <a:rPr lang="de-DE" altLang="de-DE" sz="2400" dirty="0" smtClean="0">
                <a:solidFill>
                  <a:srgbClr val="0033CC"/>
                </a:solidFill>
              </a:rPr>
              <a:t>Schmerzempfindung kann – ich sage muss - </a:t>
            </a:r>
            <a:r>
              <a:rPr lang="de-DE" altLang="de-DE" sz="2400" dirty="0" smtClean="0">
                <a:solidFill>
                  <a:srgbClr val="0033CC"/>
                </a:solidFill>
              </a:rPr>
              <a:t>als ein dynamisches Zusammenspiel </a:t>
            </a:r>
            <a:r>
              <a:rPr lang="de-DE" altLang="de-DE" sz="2400" dirty="0" smtClean="0">
                <a:solidFill>
                  <a:srgbClr val="0033CC"/>
                </a:solidFill>
              </a:rPr>
              <a:t>körperlicher, </a:t>
            </a:r>
            <a:r>
              <a:rPr lang="de-DE" altLang="de-DE" sz="2400" dirty="0" smtClean="0">
                <a:solidFill>
                  <a:srgbClr val="0033CC"/>
                </a:solidFill>
              </a:rPr>
              <a:t>psycho-sozialer und geistiger</a:t>
            </a:r>
            <a:r>
              <a:rPr lang="de-DE" altLang="de-DE" sz="2400" dirty="0" smtClean="0">
                <a:solidFill>
                  <a:srgbClr val="0033CC"/>
                </a:solidFill>
              </a:rPr>
              <a:t> „Wirkfaktoren“ verstanden werden!</a:t>
            </a:r>
            <a:endParaRPr lang="de-DE" altLang="de-DE" sz="2400" dirty="0" smtClean="0">
              <a:solidFill>
                <a:srgbClr val="0033CC"/>
              </a:solidFill>
            </a:endParaRPr>
          </a:p>
          <a:p>
            <a:pPr marL="0" indent="0">
              <a:buNone/>
              <a:defRPr/>
            </a:pPr>
            <a:endParaRPr lang="de-DE" dirty="0"/>
          </a:p>
        </p:txBody>
      </p:sp>
    </p:spTree>
    <p:extLst>
      <p:ext uri="{BB962C8B-B14F-4D97-AF65-F5344CB8AC3E}">
        <p14:creationId xmlns:p14="http://schemas.microsoft.com/office/powerpoint/2010/main" val="17951584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619250" y="1484313"/>
            <a:ext cx="6119813" cy="4589462"/>
          </a:xfrm>
          <a:noFill/>
        </p:spPr>
      </p:pic>
      <p:sp>
        <p:nvSpPr>
          <p:cNvPr id="9219" name="Titel 3"/>
          <p:cNvSpPr>
            <a:spLocks noGrp="1"/>
          </p:cNvSpPr>
          <p:nvPr>
            <p:ph type="title"/>
          </p:nvPr>
        </p:nvSpPr>
        <p:spPr/>
        <p:txBody>
          <a:bodyPr/>
          <a:lstStyle/>
          <a:p>
            <a:r>
              <a:rPr lang="de-DE" altLang="de-DE" sz="3200" dirty="0" smtClean="0">
                <a:solidFill>
                  <a:srgbClr val="0033CC"/>
                </a:solidFill>
              </a:rPr>
              <a:t>Das „Ganze“ kann man sich in etwa so vorstellen…</a:t>
            </a:r>
          </a:p>
        </p:txBody>
      </p:sp>
    </p:spTree>
    <p:extLst>
      <p:ext uri="{BB962C8B-B14F-4D97-AF65-F5344CB8AC3E}">
        <p14:creationId xmlns:p14="http://schemas.microsoft.com/office/powerpoint/2010/main" val="25423656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68313" y="620713"/>
            <a:ext cx="5986462" cy="1084262"/>
          </a:xfrm>
        </p:spPr>
        <p:txBody>
          <a:bodyPr/>
          <a:lstStyle/>
          <a:p>
            <a:pPr eaLnBrk="1" hangingPunct="1"/>
            <a:r>
              <a:rPr lang="de-DE" altLang="de-DE" smtClean="0">
                <a:solidFill>
                  <a:schemeClr val="tx1"/>
                </a:solidFill>
              </a:rPr>
              <a:t>Was ist „Schmerz“?</a:t>
            </a:r>
          </a:p>
        </p:txBody>
      </p:sp>
      <p:sp>
        <p:nvSpPr>
          <p:cNvPr id="7171" name="Rectangle 3"/>
          <p:cNvSpPr>
            <a:spLocks noGrp="1" noChangeArrowheads="1"/>
          </p:cNvSpPr>
          <p:nvPr>
            <p:ph type="body" idx="1"/>
          </p:nvPr>
        </p:nvSpPr>
        <p:spPr>
          <a:xfrm>
            <a:off x="323850" y="1700213"/>
            <a:ext cx="8229600" cy="4525962"/>
          </a:xfrm>
        </p:spPr>
        <p:txBody>
          <a:bodyPr/>
          <a:lstStyle/>
          <a:p>
            <a:pPr eaLnBrk="1" hangingPunct="1"/>
            <a:r>
              <a:rPr lang="de-DE" altLang="de-DE" dirty="0" smtClean="0"/>
              <a:t>Schmerz wird von der betroffenen Person zunächst einmal subjektiv als starke unangenehme Körperempfindung erlebt. </a:t>
            </a:r>
          </a:p>
          <a:p>
            <a:pPr eaLnBrk="1" hangingPunct="1"/>
            <a:endParaRPr lang="de-DE" altLang="de-DE" dirty="0" smtClean="0"/>
          </a:p>
          <a:p>
            <a:pPr eaLnBrk="1" hangingPunct="1"/>
            <a:r>
              <a:rPr lang="de-DE" altLang="de-DE" dirty="0" smtClean="0"/>
              <a:t>Jedoch: </a:t>
            </a:r>
            <a:r>
              <a:rPr lang="de-DE" altLang="de-DE" b="1" dirty="0" smtClean="0">
                <a:solidFill>
                  <a:schemeClr val="accent2"/>
                </a:solidFill>
              </a:rPr>
              <a:t>Bei der Schmerzentstehung, sowie während und nach der Schmerzempfindung laufen ständig körperliche, emotionale und geistige Prozesse ab.</a:t>
            </a:r>
          </a:p>
          <a:p>
            <a:pPr eaLnBrk="1" hangingPunct="1">
              <a:buFontTx/>
              <a:buNone/>
            </a:pPr>
            <a:endParaRPr lang="de-DE" altLang="de-DE" dirty="0" smtClean="0"/>
          </a:p>
          <a:p>
            <a:pPr eaLnBrk="1" hangingPunct="1"/>
            <a:r>
              <a:rPr lang="de-DE" altLang="de-DE" b="1" dirty="0" smtClean="0">
                <a:solidFill>
                  <a:schemeClr val="accent2"/>
                </a:solidFill>
              </a:rPr>
              <a:t>Ein scheinbar ursprünglich auslösendes Ereignis wird durch Verarbeitungsprozesse permanent verändert, um vorherige und folgende Erfahrungen erweitert und individuell bewertet. </a:t>
            </a:r>
          </a:p>
          <a:p>
            <a:pPr eaLnBrk="1" hangingPunct="1"/>
            <a:endParaRPr lang="de-DE" altLang="de-DE" dirty="0" smtClean="0"/>
          </a:p>
          <a:p>
            <a:pPr eaLnBrk="1" hangingPunct="1"/>
            <a:r>
              <a:rPr lang="de-DE" altLang="de-DE" dirty="0" smtClean="0"/>
              <a:t>Information: Formal unterscheidet man nach der Dauer zwischen einem akuten (&lt; 3 Monate) und einem chronischen (&gt; 3 bzw. 6 Monate) Schmerz. </a:t>
            </a:r>
          </a:p>
          <a:p>
            <a:pPr algn="ctr" eaLnBrk="1" hangingPunct="1">
              <a:buFontTx/>
              <a:buNone/>
            </a:pPr>
            <a:endParaRPr lang="de-DE" altLang="de-DE" dirty="0" smtClean="0"/>
          </a:p>
        </p:txBody>
      </p:sp>
    </p:spTree>
    <p:extLst>
      <p:ext uri="{BB962C8B-B14F-4D97-AF65-F5344CB8AC3E}">
        <p14:creationId xmlns:p14="http://schemas.microsoft.com/office/powerpoint/2010/main" val="11757067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p:txBody>
          <a:bodyPr/>
          <a:lstStyle/>
          <a:p>
            <a:r>
              <a:rPr lang="de-DE" altLang="de-DE" dirty="0" smtClean="0">
                <a:solidFill>
                  <a:srgbClr val="0033CC"/>
                </a:solidFill>
              </a:rPr>
              <a:t>Die verschiedenen Zugänge in der multimodalen Schmerztherapie</a:t>
            </a:r>
          </a:p>
        </p:txBody>
      </p:sp>
      <p:sp>
        <p:nvSpPr>
          <p:cNvPr id="10243" name="Inhaltsplatzhalter 4"/>
          <p:cNvSpPr>
            <a:spLocks noGrp="1"/>
          </p:cNvSpPr>
          <p:nvPr>
            <p:ph idx="1"/>
          </p:nvPr>
        </p:nvSpPr>
        <p:spPr/>
        <p:txBody>
          <a:bodyPr/>
          <a:lstStyle/>
          <a:p>
            <a:r>
              <a:rPr lang="de-DE" altLang="de-DE" b="1" dirty="0" smtClean="0"/>
              <a:t>Medizin:</a:t>
            </a:r>
            <a:r>
              <a:rPr lang="de-DE" altLang="de-DE" dirty="0" smtClean="0"/>
              <a:t> Funktionelle Diagnostik und sorgfältig abgewogene Vergabe von Schmerzmedikation und Schmerzerfassung. </a:t>
            </a:r>
          </a:p>
          <a:p>
            <a:r>
              <a:rPr lang="de-DE" altLang="de-DE" b="1" dirty="0" smtClean="0"/>
              <a:t>Physiotherapie: </a:t>
            </a:r>
            <a:r>
              <a:rPr lang="de-DE" altLang="de-DE" dirty="0" smtClean="0"/>
              <a:t>Funktionstraining, Einzelkrankengymnastik und  Walkingeinheiten einerseits zur Schmerzlinderung, gleichzeitig zur Verbesserung von Beweglichkeit, Koordination, Kraft und Ausdauer, zur Schulung der Körperwahrnehmung, Aufhebung resp. Reduktion von Schonhaltung, Vermittlung von Verhaltensregeln für die Aktivität im Alltag und Anleitung zum Selbstüben.  </a:t>
            </a:r>
          </a:p>
          <a:p>
            <a:r>
              <a:rPr lang="de-DE" altLang="de-DE" b="1" dirty="0" smtClean="0"/>
              <a:t>Psychologische Schmerztherapie: </a:t>
            </a:r>
            <a:r>
              <a:rPr lang="de-DE" altLang="de-DE" dirty="0" smtClean="0"/>
              <a:t>Einzelgespräche sowie </a:t>
            </a:r>
            <a:r>
              <a:rPr lang="de-DE" altLang="de-DE" dirty="0" smtClean="0"/>
              <a:t>Gruppen </a:t>
            </a:r>
            <a:r>
              <a:rPr lang="de-DE" altLang="de-DE" dirty="0" smtClean="0"/>
              <a:t>zu </a:t>
            </a:r>
            <a:r>
              <a:rPr lang="de-DE" altLang="de-DE" dirty="0" smtClean="0"/>
              <a:t>Themen</a:t>
            </a:r>
            <a:r>
              <a:rPr lang="de-DE" altLang="de-DE" dirty="0" smtClean="0"/>
              <a:t>, die in Zusammenhang mit Schmerzentstehung gesehen werden können, wie das Schmerzseminar, die Emotionsschulung, eine Stressbewältigungsgruppe und eine Gruppe zum Thema Ressourcenaktivierung.</a:t>
            </a:r>
          </a:p>
          <a:p>
            <a:r>
              <a:rPr lang="de-DE" altLang="de-DE" b="1" dirty="0" smtClean="0"/>
              <a:t>Entspannung</a:t>
            </a:r>
            <a:r>
              <a:rPr lang="de-DE" altLang="de-DE" dirty="0" smtClean="0"/>
              <a:t>: Body Scan, Phantasiereisen, Progressive Muskelrelaxation (PMR), </a:t>
            </a:r>
            <a:r>
              <a:rPr lang="de-DE" altLang="de-DE" dirty="0" smtClean="0"/>
              <a:t>Lachtherapie, </a:t>
            </a:r>
            <a:r>
              <a:rPr lang="de-DE" altLang="de-DE" dirty="0" smtClean="0"/>
              <a:t>ferner: </a:t>
            </a:r>
            <a:r>
              <a:rPr lang="de-DE" altLang="de-DE" b="1" dirty="0" smtClean="0"/>
              <a:t>Kunsttherapie</a:t>
            </a:r>
            <a:r>
              <a:rPr lang="de-DE" altLang="de-DE" dirty="0" smtClean="0"/>
              <a:t>.</a:t>
            </a:r>
          </a:p>
          <a:p>
            <a:endParaRPr lang="de-DE" altLang="de-DE" dirty="0" smtClean="0"/>
          </a:p>
        </p:txBody>
      </p:sp>
    </p:spTree>
    <p:extLst>
      <p:ext uri="{BB962C8B-B14F-4D97-AF65-F5344CB8AC3E}">
        <p14:creationId xmlns:p14="http://schemas.microsoft.com/office/powerpoint/2010/main" val="2035115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el 1"/>
          <p:cNvSpPr>
            <a:spLocks noGrp="1"/>
          </p:cNvSpPr>
          <p:nvPr>
            <p:ph type="title"/>
          </p:nvPr>
        </p:nvSpPr>
        <p:spPr/>
        <p:txBody>
          <a:bodyPr/>
          <a:lstStyle/>
          <a:p>
            <a:r>
              <a:rPr lang="de-DE" altLang="de-DE" sz="2400" dirty="0" smtClean="0">
                <a:solidFill>
                  <a:schemeClr val="tx1"/>
                </a:solidFill>
              </a:rPr>
              <a:t>Wichtige </a:t>
            </a:r>
            <a:r>
              <a:rPr lang="de-DE" altLang="de-DE" sz="2400" dirty="0" smtClean="0">
                <a:solidFill>
                  <a:schemeClr val="tx1"/>
                </a:solidFill>
              </a:rPr>
              <a:t>„psychologische“   </a:t>
            </a:r>
            <a:r>
              <a:rPr lang="de-DE" altLang="de-DE" sz="2400" dirty="0" smtClean="0">
                <a:solidFill>
                  <a:schemeClr val="tx1"/>
                </a:solidFill>
              </a:rPr>
              <a:t>„</a:t>
            </a:r>
            <a:r>
              <a:rPr lang="de-DE" altLang="de-DE" sz="2400" dirty="0" smtClean="0">
                <a:solidFill>
                  <a:srgbClr val="00B050"/>
                </a:solidFill>
              </a:rPr>
              <a:t>Wissens</a:t>
            </a:r>
            <a:r>
              <a:rPr lang="de-DE" altLang="de-DE" sz="2400" dirty="0" smtClean="0">
                <a:solidFill>
                  <a:schemeClr val="tx1"/>
                </a:solidFill>
              </a:rPr>
              <a:t>-resp. </a:t>
            </a:r>
            <a:r>
              <a:rPr lang="de-DE" altLang="de-DE" sz="2400" dirty="0" smtClean="0">
                <a:solidFill>
                  <a:schemeClr val="accent2"/>
                </a:solidFill>
              </a:rPr>
              <a:t>Glaubens</a:t>
            </a:r>
            <a:r>
              <a:rPr lang="de-DE" altLang="de-DE" sz="2400" dirty="0" smtClean="0">
                <a:solidFill>
                  <a:schemeClr val="tx1"/>
                </a:solidFill>
              </a:rPr>
              <a:t>bereiche</a:t>
            </a:r>
            <a:r>
              <a:rPr lang="de-DE" altLang="de-DE" sz="2400" dirty="0" smtClean="0">
                <a:solidFill>
                  <a:schemeClr val="tx1"/>
                </a:solidFill>
              </a:rPr>
              <a:t>“ </a:t>
            </a:r>
          </a:p>
        </p:txBody>
      </p:sp>
      <p:sp>
        <p:nvSpPr>
          <p:cNvPr id="4" name="Inhaltsplatzhalter 3"/>
          <p:cNvSpPr>
            <a:spLocks noGrp="1"/>
          </p:cNvSpPr>
          <p:nvPr>
            <p:ph idx="1"/>
          </p:nvPr>
        </p:nvSpPr>
        <p:spPr/>
        <p:txBody>
          <a:bodyPr/>
          <a:lstStyle/>
          <a:p>
            <a:pPr>
              <a:defRPr/>
            </a:pPr>
            <a:r>
              <a:rPr lang="de-DE" b="1" dirty="0" smtClean="0"/>
              <a:t>Das Schmerzseminar: </a:t>
            </a:r>
            <a:r>
              <a:rPr lang="de-DE" dirty="0" smtClean="0"/>
              <a:t>Erarbeitung von grundsätzlichen Zusammenhängen des Schmerzerlebens (auf der Ebene von Gedanken, Gefühlen und Verhalten), Bewältigungsstrategien, </a:t>
            </a:r>
            <a:r>
              <a:rPr lang="de-DE" dirty="0" smtClean="0">
                <a:solidFill>
                  <a:schemeClr val="accent2"/>
                </a:solidFill>
              </a:rPr>
              <a:t>die Rolle von „Akzeptanz“, damit verbunden die Darstellung der Bedeutung von </a:t>
            </a:r>
            <a:r>
              <a:rPr lang="de-DE" dirty="0" smtClean="0">
                <a:solidFill>
                  <a:schemeClr val="accent2"/>
                </a:solidFill>
              </a:rPr>
              <a:t>„Entspannungsübungen“</a:t>
            </a:r>
            <a:r>
              <a:rPr lang="de-DE" dirty="0" smtClean="0"/>
              <a:t>.</a:t>
            </a:r>
            <a:endParaRPr lang="de-DE" dirty="0" smtClean="0"/>
          </a:p>
          <a:p>
            <a:pPr>
              <a:defRPr/>
            </a:pPr>
            <a:r>
              <a:rPr lang="de-DE" b="1" dirty="0" smtClean="0"/>
              <a:t>Emotionsschulung: </a:t>
            </a:r>
            <a:r>
              <a:rPr lang="de-DE" dirty="0" smtClean="0"/>
              <a:t> </a:t>
            </a:r>
            <a:r>
              <a:rPr lang="de-DE" dirty="0" smtClean="0">
                <a:solidFill>
                  <a:schemeClr val="accent2"/>
                </a:solidFill>
              </a:rPr>
              <a:t>Erkennen, Verstehen und vor allem Spüren der eigenen Gefühle, „Affekttoleranz“, das Einfließen in Kommunikation</a:t>
            </a:r>
            <a:r>
              <a:rPr lang="de-DE" dirty="0" smtClean="0"/>
              <a:t> und deren Zusammenhang zu Schmerzempfindungen</a:t>
            </a:r>
          </a:p>
          <a:p>
            <a:pPr>
              <a:defRPr/>
            </a:pPr>
            <a:r>
              <a:rPr lang="de-DE" b="1" dirty="0" smtClean="0"/>
              <a:t>Stressbewältigungsgruppe: </a:t>
            </a:r>
            <a:r>
              <a:rPr lang="de-DE" dirty="0" smtClean="0"/>
              <a:t>Verdeutlichung des Zusammenhangs zwischen individuellen Stressauslösern (z.B. Konflikten), der persönlichen Bewertung, damit verbundener Stressreaktion und Bewältigung von „Stress“.</a:t>
            </a:r>
          </a:p>
          <a:p>
            <a:pPr>
              <a:defRPr/>
            </a:pPr>
            <a:r>
              <a:rPr lang="de-DE" b="1" dirty="0" smtClean="0"/>
              <a:t>Ressourcenaktivierung: </a:t>
            </a:r>
            <a:r>
              <a:rPr lang="de-DE" dirty="0" smtClean="0">
                <a:solidFill>
                  <a:schemeClr val="accent2"/>
                </a:solidFill>
              </a:rPr>
              <a:t>Ressourcenorientierung meint Aufmerksamkeits-lenkung </a:t>
            </a:r>
            <a:r>
              <a:rPr lang="de-DE" dirty="0" smtClean="0"/>
              <a:t>weg von den scheinbar belastenden Ereignissen </a:t>
            </a:r>
            <a:r>
              <a:rPr lang="de-DE" dirty="0" smtClean="0">
                <a:solidFill>
                  <a:schemeClr val="accent2"/>
                </a:solidFill>
              </a:rPr>
              <a:t>hin zu den vielfältigen energiespendenden Kraftquellen der einzigartigen Person</a:t>
            </a:r>
            <a:r>
              <a:rPr lang="de-DE" dirty="0" smtClean="0"/>
              <a:t>.</a:t>
            </a:r>
          </a:p>
          <a:p>
            <a:pPr marL="0" indent="0">
              <a:buFontTx/>
              <a:buNone/>
              <a:defRPr/>
            </a:pPr>
            <a:endParaRPr lang="de-DE" dirty="0"/>
          </a:p>
          <a:p>
            <a:pPr marL="0" indent="0">
              <a:buFontTx/>
              <a:buNone/>
              <a:defRPr/>
            </a:pPr>
            <a:endParaRPr lang="de-DE" dirty="0" smtClean="0"/>
          </a:p>
          <a:p>
            <a:pPr>
              <a:defRPr/>
            </a:pPr>
            <a:endParaRPr lang="de-DE" dirty="0"/>
          </a:p>
        </p:txBody>
      </p:sp>
    </p:spTree>
    <p:extLst>
      <p:ext uri="{BB962C8B-B14F-4D97-AF65-F5344CB8AC3E}">
        <p14:creationId xmlns:p14="http://schemas.microsoft.com/office/powerpoint/2010/main" val="36288213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p:cNvSpPr>
          <p:nvPr>
            <p:ph type="title"/>
          </p:nvPr>
        </p:nvSpPr>
        <p:spPr/>
        <p:txBody>
          <a:bodyPr/>
          <a:lstStyle/>
          <a:p>
            <a:r>
              <a:rPr lang="de-DE" altLang="de-DE" smtClean="0">
                <a:solidFill>
                  <a:srgbClr val="0033CC"/>
                </a:solidFill>
              </a:rPr>
              <a:t>Trauen Sie sich: </a:t>
            </a:r>
            <a:r>
              <a:rPr lang="de-DE" altLang="de-DE" smtClean="0"/>
              <a:t>Wovor haben Sie wirklich Angst?</a:t>
            </a:r>
          </a:p>
        </p:txBody>
      </p:sp>
      <p:sp>
        <p:nvSpPr>
          <p:cNvPr id="3" name="Inhaltsplatzhalter 2"/>
          <p:cNvSpPr>
            <a:spLocks noGrp="1"/>
          </p:cNvSpPr>
          <p:nvPr>
            <p:ph idx="1"/>
          </p:nvPr>
        </p:nvSpPr>
        <p:spPr>
          <a:xfrm>
            <a:off x="468313" y="1557338"/>
            <a:ext cx="8229600" cy="4525962"/>
          </a:xfrm>
        </p:spPr>
        <p:txBody>
          <a:bodyPr/>
          <a:lstStyle/>
          <a:p>
            <a:pPr>
              <a:defRPr/>
            </a:pPr>
            <a:r>
              <a:rPr lang="de-DE" dirty="0" smtClean="0"/>
              <a:t>Begriffsbedeutung: aus dem indogermanischen </a:t>
            </a:r>
            <a:r>
              <a:rPr lang="de-DE" i="1" dirty="0" err="1" smtClean="0"/>
              <a:t>anghu</a:t>
            </a:r>
            <a:r>
              <a:rPr lang="de-DE" dirty="0" smtClean="0"/>
              <a:t> „beengend“, aus dem lateinischen </a:t>
            </a:r>
            <a:r>
              <a:rPr lang="de-DE" i="1" dirty="0" err="1" smtClean="0"/>
              <a:t>angustus</a:t>
            </a:r>
            <a:r>
              <a:rPr lang="de-DE" i="1" dirty="0" smtClean="0"/>
              <a:t> bzw. </a:t>
            </a:r>
            <a:r>
              <a:rPr lang="de-DE" i="1" dirty="0" err="1" smtClean="0"/>
              <a:t>angustia</a:t>
            </a:r>
            <a:r>
              <a:rPr lang="de-DE" i="1" dirty="0" smtClean="0"/>
              <a:t> </a:t>
            </a:r>
            <a:r>
              <a:rPr lang="de-DE" dirty="0" smtClean="0"/>
              <a:t>„Enge, Beengung, Bedrängnis“ </a:t>
            </a:r>
          </a:p>
          <a:p>
            <a:pPr>
              <a:defRPr/>
            </a:pPr>
            <a:r>
              <a:rPr lang="de-DE" dirty="0" smtClean="0"/>
              <a:t>„Angst“ als ein </a:t>
            </a:r>
            <a:r>
              <a:rPr lang="de-DE" dirty="0" smtClean="0"/>
              <a:t>die </a:t>
            </a:r>
            <a:r>
              <a:rPr lang="de-DE" dirty="0" smtClean="0"/>
              <a:t>Sinne schärfender Schutzmechanismus zur Flucht vor Gefahren.</a:t>
            </a:r>
          </a:p>
          <a:p>
            <a:pPr>
              <a:defRPr/>
            </a:pPr>
            <a:r>
              <a:rPr lang="de-DE" dirty="0" smtClean="0"/>
              <a:t>Körperliche Reaktionen dabei sind denen der Stressreaktion verwandt, wie z.B. erhöhte Muskelanspannung, Herzfrequenz und Blutdruck, flachere und schnellere Atmung, Schwitzen, Zittern und Schwindelgefühl.</a:t>
            </a:r>
            <a:endParaRPr lang="de-DE" dirty="0"/>
          </a:p>
          <a:p>
            <a:pPr>
              <a:defRPr/>
            </a:pPr>
            <a:r>
              <a:rPr lang="de-DE" dirty="0" smtClean="0"/>
              <a:t>Behauptung: Die individuelle Bedeutung eigener Ängste liegt jedoch oftmals „tiefer“ und wird häufig verdrängt oder gar verleugnet, das heißt dauerhaft ins Unterbewusstsein verschoben. </a:t>
            </a:r>
          </a:p>
          <a:p>
            <a:pPr>
              <a:defRPr/>
            </a:pPr>
            <a:r>
              <a:rPr lang="de-DE" dirty="0" smtClean="0">
                <a:solidFill>
                  <a:schemeClr val="accent2"/>
                </a:solidFill>
              </a:rPr>
              <a:t>Vermutung: Das gelegentliche bewusste Anschauen der eigenen Ängste mit dem Ziel liebevoller Präsenz, einfach damit SEIN zu können, kann dauerhaft dazu führen, sich im ständigen Alltag weniger Stresssituationen ausgesetzt zu fühlen.  </a:t>
            </a:r>
          </a:p>
          <a:p>
            <a:pPr>
              <a:defRPr/>
            </a:pPr>
            <a:endParaRPr lang="de-DE" dirty="0" smtClean="0"/>
          </a:p>
          <a:p>
            <a:pPr marL="0" indent="0">
              <a:buFontTx/>
              <a:buNone/>
              <a:defRPr/>
            </a:pPr>
            <a:r>
              <a:rPr lang="de-DE" dirty="0" smtClean="0"/>
              <a:t>	</a:t>
            </a:r>
            <a:endParaRPr lang="de-DE" dirty="0"/>
          </a:p>
        </p:txBody>
      </p:sp>
    </p:spTree>
    <p:extLst>
      <p:ext uri="{BB962C8B-B14F-4D97-AF65-F5344CB8AC3E}">
        <p14:creationId xmlns:p14="http://schemas.microsoft.com/office/powerpoint/2010/main" val="42643536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p:cNvSpPr>
            <a:spLocks noGrp="1"/>
          </p:cNvSpPr>
          <p:nvPr>
            <p:ph type="title"/>
          </p:nvPr>
        </p:nvSpPr>
        <p:spPr/>
        <p:txBody>
          <a:bodyPr/>
          <a:lstStyle/>
          <a:p>
            <a:r>
              <a:rPr lang="de-DE" altLang="de-DE" dirty="0" smtClean="0">
                <a:solidFill>
                  <a:srgbClr val="0033CC"/>
                </a:solidFill>
              </a:rPr>
              <a:t>Und für Sie persönlich?  </a:t>
            </a:r>
            <a:r>
              <a:rPr lang="de-DE" altLang="de-DE" sz="2400" dirty="0" smtClean="0">
                <a:solidFill>
                  <a:srgbClr val="0033CC"/>
                </a:solidFill>
              </a:rPr>
              <a:t>- </a:t>
            </a:r>
            <a:r>
              <a:rPr lang="de-DE" altLang="de-DE" sz="2400" dirty="0" smtClean="0">
                <a:solidFill>
                  <a:srgbClr val="0033CC"/>
                </a:solidFill>
              </a:rPr>
              <a:t>„</a:t>
            </a:r>
            <a:r>
              <a:rPr lang="de-DE" altLang="de-DE" sz="2400" dirty="0" smtClean="0">
                <a:solidFill>
                  <a:srgbClr val="00B050"/>
                </a:solidFill>
              </a:rPr>
              <a:t>Scheinbare Hindernisse </a:t>
            </a:r>
            <a:r>
              <a:rPr lang="de-DE" altLang="de-DE" sz="2400" dirty="0" smtClean="0">
                <a:solidFill>
                  <a:srgbClr val="00B050"/>
                </a:solidFill>
              </a:rPr>
              <a:t>für </a:t>
            </a:r>
            <a:r>
              <a:rPr lang="de-DE" altLang="de-DE" sz="2400" dirty="0" smtClean="0">
                <a:solidFill>
                  <a:srgbClr val="00B050"/>
                </a:solidFill>
              </a:rPr>
              <a:t>Zielerreichung</a:t>
            </a:r>
            <a:r>
              <a:rPr lang="de-DE" altLang="de-DE" sz="2400" dirty="0" smtClean="0">
                <a:solidFill>
                  <a:srgbClr val="0033CC"/>
                </a:solidFill>
              </a:rPr>
              <a:t>“</a:t>
            </a:r>
            <a:endParaRPr lang="de-DE" altLang="de-DE" sz="2400" dirty="0" smtClean="0">
              <a:solidFill>
                <a:srgbClr val="0033CC"/>
              </a:solidFill>
            </a:endParaRPr>
          </a:p>
        </p:txBody>
      </p:sp>
      <p:sp>
        <p:nvSpPr>
          <p:cNvPr id="12291" name="Inhaltsplatzhalter 1"/>
          <p:cNvSpPr>
            <a:spLocks noGrp="1"/>
          </p:cNvSpPr>
          <p:nvPr>
            <p:ph idx="1"/>
          </p:nvPr>
        </p:nvSpPr>
        <p:spPr/>
        <p:txBody>
          <a:bodyPr/>
          <a:lstStyle/>
          <a:p>
            <a:endParaRPr lang="de-DE" altLang="de-DE" b="1" dirty="0" smtClean="0"/>
          </a:p>
          <a:p>
            <a:r>
              <a:rPr lang="de-DE" altLang="de-DE" b="1" dirty="0" smtClean="0"/>
              <a:t>Gefühlsmäßig: </a:t>
            </a:r>
            <a:r>
              <a:rPr lang="de-DE" altLang="de-DE" dirty="0" smtClean="0"/>
              <a:t>Wut, Gereiztheit, Frustration, Versagensängste, Depressivität, Angst, Panik, </a:t>
            </a:r>
            <a:r>
              <a:rPr lang="de-DE" altLang="de-DE" dirty="0" smtClean="0"/>
              <a:t>Schuld- und Schamgefühle</a:t>
            </a:r>
            <a:endParaRPr lang="de-DE" altLang="de-DE" dirty="0" smtClean="0"/>
          </a:p>
          <a:p>
            <a:endParaRPr lang="de-DE" altLang="de-DE" dirty="0" smtClean="0"/>
          </a:p>
          <a:p>
            <a:r>
              <a:rPr lang="de-DE" altLang="de-DE" b="1" dirty="0" smtClean="0"/>
              <a:t>Gedanklich:</a:t>
            </a:r>
            <a:r>
              <a:rPr lang="de-DE" altLang="de-DE" dirty="0" smtClean="0"/>
              <a:t> abwertende Selbstgespräche, Vergesslichkeit, Alpträume, </a:t>
            </a:r>
            <a:r>
              <a:rPr lang="de-DE" altLang="de-DE" dirty="0" smtClean="0">
                <a:solidFill>
                  <a:srgbClr val="00B050"/>
                </a:solidFill>
              </a:rPr>
              <a:t>Konzentration</a:t>
            </a:r>
            <a:r>
              <a:rPr lang="de-DE" altLang="de-DE" dirty="0" smtClean="0"/>
              <a:t>sprobleme</a:t>
            </a:r>
          </a:p>
          <a:p>
            <a:endParaRPr lang="de-DE" altLang="de-DE" dirty="0" smtClean="0"/>
          </a:p>
          <a:p>
            <a:r>
              <a:rPr lang="de-DE" altLang="de-DE" b="1" dirty="0" smtClean="0"/>
              <a:t>Verhaltensmäßig: </a:t>
            </a:r>
            <a:r>
              <a:rPr lang="de-DE" altLang="de-DE" dirty="0" smtClean="0"/>
              <a:t>Flucht/Vermeidung, vermehrte Anstrengung, erhöhte Neigung zu Alkohol- und Nikotinkonsum, Schlafstörungen</a:t>
            </a:r>
          </a:p>
          <a:p>
            <a:endParaRPr lang="de-DE" altLang="de-DE" dirty="0" smtClean="0"/>
          </a:p>
          <a:p>
            <a:r>
              <a:rPr lang="de-DE" altLang="de-DE" b="1" dirty="0" smtClean="0"/>
              <a:t>Körperlich:</a:t>
            </a:r>
            <a:r>
              <a:rPr lang="de-DE" altLang="de-DE" dirty="0" smtClean="0"/>
              <a:t> Schmerzempfindungen, Stottern, Anspannung, Zittern, Schwitzen, Schlaflosigkeit, Nervosität, innere Unruhe</a:t>
            </a:r>
          </a:p>
          <a:p>
            <a:endParaRPr lang="de-DE" altLang="de-DE" dirty="0" smtClean="0"/>
          </a:p>
          <a:p>
            <a:endParaRPr lang="de-DE" altLang="de-DE" dirty="0" smtClean="0"/>
          </a:p>
          <a:p>
            <a:endParaRPr lang="de-DE" altLang="de-DE" dirty="0" smtClean="0"/>
          </a:p>
          <a:p>
            <a:endParaRPr lang="de-DE" altLang="de-DE" dirty="0" smtClean="0"/>
          </a:p>
        </p:txBody>
      </p:sp>
    </p:spTree>
    <p:extLst>
      <p:ext uri="{BB962C8B-B14F-4D97-AF65-F5344CB8AC3E}">
        <p14:creationId xmlns:p14="http://schemas.microsoft.com/office/powerpoint/2010/main" val="22342145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1"/>
          <p:cNvSpPr>
            <a:spLocks noGrp="1"/>
          </p:cNvSpPr>
          <p:nvPr>
            <p:ph type="title"/>
          </p:nvPr>
        </p:nvSpPr>
        <p:spPr/>
        <p:txBody>
          <a:bodyPr/>
          <a:lstStyle/>
          <a:p>
            <a:r>
              <a:rPr lang="de-DE" altLang="de-DE" dirty="0" smtClean="0">
                <a:solidFill>
                  <a:srgbClr val="0033CC"/>
                </a:solidFill>
              </a:rPr>
              <a:t>Entspannung – einfach SEIN</a:t>
            </a:r>
          </a:p>
        </p:txBody>
      </p:sp>
      <p:sp>
        <p:nvSpPr>
          <p:cNvPr id="16387" name="Inhaltsplatzhalter 2"/>
          <p:cNvSpPr>
            <a:spLocks noGrp="1"/>
          </p:cNvSpPr>
          <p:nvPr>
            <p:ph idx="1"/>
          </p:nvPr>
        </p:nvSpPr>
        <p:spPr/>
        <p:txBody>
          <a:bodyPr/>
          <a:lstStyle/>
          <a:p>
            <a:r>
              <a:rPr lang="de-DE" altLang="de-DE" dirty="0" smtClean="0"/>
              <a:t>Entspannung verbessert die Atmung und verringert die Muskelanspannung.</a:t>
            </a:r>
          </a:p>
          <a:p>
            <a:pPr marL="0" indent="0">
              <a:buNone/>
            </a:pPr>
            <a:endParaRPr lang="de-DE" altLang="de-DE" dirty="0" smtClean="0"/>
          </a:p>
          <a:p>
            <a:r>
              <a:rPr lang="de-DE" altLang="de-DE" dirty="0" smtClean="0">
                <a:solidFill>
                  <a:schemeClr val="accent2"/>
                </a:solidFill>
              </a:rPr>
              <a:t>Entspannung ist das Lösen einer Angespanntheit,</a:t>
            </a:r>
            <a:r>
              <a:rPr lang="de-DE" altLang="de-DE" dirty="0" smtClean="0"/>
              <a:t> </a:t>
            </a:r>
            <a:r>
              <a:rPr lang="de-DE" altLang="de-DE" dirty="0" smtClean="0">
                <a:solidFill>
                  <a:schemeClr val="accent2"/>
                </a:solidFill>
              </a:rPr>
              <a:t>bringt</a:t>
            </a:r>
            <a:r>
              <a:rPr lang="de-DE" altLang="de-DE" dirty="0" smtClean="0"/>
              <a:t> eine Pause und eine Phase der Regeneration, ein Gefühl der Ruhe und Erholung, </a:t>
            </a:r>
            <a:r>
              <a:rPr lang="de-DE" altLang="de-DE" dirty="0" smtClean="0">
                <a:solidFill>
                  <a:schemeClr val="accent2"/>
                </a:solidFill>
              </a:rPr>
              <a:t>manchmal vielleicht sogar tiefen Frieden. </a:t>
            </a:r>
          </a:p>
          <a:p>
            <a:endParaRPr lang="de-DE" altLang="de-DE" dirty="0" smtClean="0"/>
          </a:p>
          <a:p>
            <a:r>
              <a:rPr lang="de-DE" altLang="de-DE" dirty="0" smtClean="0">
                <a:solidFill>
                  <a:schemeClr val="accent2"/>
                </a:solidFill>
              </a:rPr>
              <a:t>Entspannung darf geübt und trainiert werden</a:t>
            </a:r>
            <a:r>
              <a:rPr lang="de-DE" altLang="de-DE" dirty="0" smtClean="0"/>
              <a:t>, dann kann sie in realen Stresssituationen eingesetzt werden.</a:t>
            </a:r>
          </a:p>
          <a:p>
            <a:endParaRPr lang="de-DE" altLang="de-DE" dirty="0" smtClean="0"/>
          </a:p>
          <a:p>
            <a:r>
              <a:rPr lang="de-DE" altLang="de-DE" dirty="0" smtClean="0"/>
              <a:t>Berechtigter </a:t>
            </a:r>
            <a:r>
              <a:rPr lang="de-DE" altLang="de-DE" dirty="0" smtClean="0">
                <a:solidFill>
                  <a:schemeClr val="accent2"/>
                </a:solidFill>
              </a:rPr>
              <a:t>Glaube bzw. Überzeugung: Nach einer gewissen Übungszeit geschieht Entspannung  zunehmend mühelos im Alltag und dauerhafte liebevolle Präsenz stellt sich ein. </a:t>
            </a:r>
          </a:p>
          <a:p>
            <a:endParaRPr lang="de-DE" altLang="de-DE" dirty="0" smtClean="0"/>
          </a:p>
          <a:p>
            <a:pPr marL="0" indent="0">
              <a:buNone/>
            </a:pPr>
            <a:endParaRPr lang="de-DE" altLang="de-DE" dirty="0" smtClean="0"/>
          </a:p>
        </p:txBody>
      </p:sp>
    </p:spTree>
    <p:extLst>
      <p:ext uri="{BB962C8B-B14F-4D97-AF65-F5344CB8AC3E}">
        <p14:creationId xmlns:p14="http://schemas.microsoft.com/office/powerpoint/2010/main" val="2999356743"/>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2.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914</Words>
  <Application>Microsoft Office PowerPoint</Application>
  <PresentationFormat>Bildschirmpräsentation (4:3)</PresentationFormat>
  <Paragraphs>72</Paragraphs>
  <Slides>11</Slides>
  <Notes>2</Notes>
  <HiddenSlides>0</HiddenSlides>
  <MMClips>0</MMClips>
  <ScaleCrop>false</ScaleCrop>
  <HeadingPairs>
    <vt:vector size="4" baseType="variant">
      <vt:variant>
        <vt:lpstr>Design</vt:lpstr>
      </vt:variant>
      <vt:variant>
        <vt:i4>2</vt:i4>
      </vt:variant>
      <vt:variant>
        <vt:lpstr>Folientitel</vt:lpstr>
      </vt:variant>
      <vt:variant>
        <vt:i4>11</vt:i4>
      </vt:variant>
    </vt:vector>
  </HeadingPairs>
  <TitlesOfParts>
    <vt:vector size="13" baseType="lpstr">
      <vt:lpstr>Larissa-Design</vt:lpstr>
      <vt:lpstr>Standarddesign</vt:lpstr>
      <vt:lpstr>Glaube(n) und persönliche Ziele</vt:lpstr>
      <vt:lpstr>Der „ganze“ Mensch! - Prozessglaube</vt:lpstr>
      <vt:lpstr>Das „Ganze“ kann man sich in etwa so vorstellen…</vt:lpstr>
      <vt:lpstr>Was ist „Schmerz“?</vt:lpstr>
      <vt:lpstr>Die verschiedenen Zugänge in der multimodalen Schmerztherapie</vt:lpstr>
      <vt:lpstr>Wichtige „psychologische“   „Wissens-resp. Glaubensbereiche“ </vt:lpstr>
      <vt:lpstr>Trauen Sie sich: Wovor haben Sie wirklich Angst?</vt:lpstr>
      <vt:lpstr>Und für Sie persönlich?  - „Scheinbare Hindernisse für Zielerreichung“</vt:lpstr>
      <vt:lpstr>Entspannung – einfach SEIN</vt:lpstr>
      <vt:lpstr>Akzeptanz und Achtsamkeit – Ressourcen und Genuss</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Wie passen Entspannung und Genuss mit meinem Schmerz zusammen?</dc:title>
  <dc:creator>Lenovo</dc:creator>
  <cp:lastModifiedBy>Lenovo</cp:lastModifiedBy>
  <cp:revision>40</cp:revision>
  <cp:lastPrinted>2018-11-24T10:15:45Z</cp:lastPrinted>
  <dcterms:created xsi:type="dcterms:W3CDTF">2017-11-18T15:46:29Z</dcterms:created>
  <dcterms:modified xsi:type="dcterms:W3CDTF">2018-11-24T10:17:35Z</dcterms:modified>
</cp:coreProperties>
</file>